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2399288" cy="396001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5AB0"/>
    <a:srgbClr val="C540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90" autoAdjust="0"/>
    <p:restoredTop sz="94660"/>
  </p:normalViewPr>
  <p:slideViewPr>
    <p:cSldViewPr snapToGrid="0">
      <p:cViewPr>
        <p:scale>
          <a:sx n="30" d="100"/>
          <a:sy n="30" d="100"/>
        </p:scale>
        <p:origin x="564" y="-40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D4F61F-5A14-4B8A-922D-10813017D11C}" type="doc">
      <dgm:prSet loTypeId="urn:microsoft.com/office/officeart/2005/8/layout/hierarchy4" loCatId="hierarchy" qsTypeId="urn:microsoft.com/office/officeart/2005/8/quickstyle/simple1" qsCatId="simple" csTypeId="urn:microsoft.com/office/officeart/2005/8/colors/colorful4" csCatId="colorful" phldr="1"/>
      <dgm:spPr/>
      <dgm:t>
        <a:bodyPr/>
        <a:lstStyle/>
        <a:p>
          <a:endParaRPr lang="es-ES"/>
        </a:p>
      </dgm:t>
    </dgm:pt>
    <dgm:pt modelId="{6B6F9367-4EDB-407F-AA5D-A82D2EFD825F}">
      <dgm:prSet custT="1"/>
      <dgm:spPr>
        <a:solidFill>
          <a:schemeClr val="accent6">
            <a:lumMod val="60000"/>
            <a:lumOff val="40000"/>
          </a:schemeClr>
        </a:solidFill>
      </dgm:spPr>
      <dgm:t>
        <a:bodyPr/>
        <a:lstStyle/>
        <a:p>
          <a:pPr algn="ctr"/>
          <a:r>
            <a:rPr lang="es-MX" sz="2500" b="0" dirty="0">
              <a:solidFill>
                <a:schemeClr val="bg1"/>
              </a:solidFill>
              <a:latin typeface="Arial" panose="020B0604020202020204" pitchFamily="34" charset="0"/>
              <a:cs typeface="Arial" panose="020B0604020202020204" pitchFamily="34" charset="0"/>
            </a:rPr>
            <a:t>Diseñar una prótesis femoral de revisión de artroplastia total de cadera no cementada </a:t>
          </a:r>
        </a:p>
      </dgm:t>
    </dgm:pt>
    <dgm:pt modelId="{E27B8891-59D7-47CA-ABEE-64F4EA98343F}" type="parTrans" cxnId="{E925B5EC-7138-4CAB-AEDB-CDC3FEC3F12B}">
      <dgm:prSet/>
      <dgm:spPr/>
      <dgm:t>
        <a:bodyPr/>
        <a:lstStyle/>
        <a:p>
          <a:endParaRPr lang="es-ES"/>
        </a:p>
      </dgm:t>
    </dgm:pt>
    <dgm:pt modelId="{F53AF386-1A59-4FE2-ADBC-8600E540EF9A}" type="sibTrans" cxnId="{E925B5EC-7138-4CAB-AEDB-CDC3FEC3F12B}">
      <dgm:prSet/>
      <dgm:spPr/>
      <dgm:t>
        <a:bodyPr/>
        <a:lstStyle/>
        <a:p>
          <a:endParaRPr lang="es-ES"/>
        </a:p>
      </dgm:t>
    </dgm:pt>
    <dgm:pt modelId="{81C19A00-733D-42EB-B598-CF8D32DB7794}">
      <dgm:prSet custT="1"/>
      <dgm:spPr/>
      <dgm:t>
        <a:bodyPr/>
        <a:lstStyle/>
        <a:p>
          <a:r>
            <a:rPr lang="es-MX" sz="2500" dirty="0"/>
            <a:t>Identificar la distribución y propagación de las cargas en el fémur humano sano</a:t>
          </a:r>
        </a:p>
      </dgm:t>
    </dgm:pt>
    <dgm:pt modelId="{812C1289-9CB9-48C2-918C-9DC1112D6959}" type="parTrans" cxnId="{F0E5DA7F-F2EA-4BB6-B878-FECD4352952E}">
      <dgm:prSet/>
      <dgm:spPr/>
      <dgm:t>
        <a:bodyPr/>
        <a:lstStyle/>
        <a:p>
          <a:endParaRPr lang="es-ES"/>
        </a:p>
      </dgm:t>
    </dgm:pt>
    <dgm:pt modelId="{51679604-C219-4858-AAA7-F962F1A6C839}" type="sibTrans" cxnId="{F0E5DA7F-F2EA-4BB6-B878-FECD4352952E}">
      <dgm:prSet/>
      <dgm:spPr/>
      <dgm:t>
        <a:bodyPr/>
        <a:lstStyle/>
        <a:p>
          <a:endParaRPr lang="es-ES"/>
        </a:p>
      </dgm:t>
    </dgm:pt>
    <dgm:pt modelId="{E63F70FA-0E43-4FE5-9DA7-18A638AB9CE8}">
      <dgm:prSet custT="1"/>
      <dgm:spPr/>
      <dgm:t>
        <a:bodyPr/>
        <a:lstStyle/>
        <a:p>
          <a:r>
            <a:rPr lang="es-MX" sz="2500" dirty="0">
              <a:latin typeface="Arial" panose="020B0604020202020204" pitchFamily="34" charset="0"/>
              <a:cs typeface="Arial" panose="020B0604020202020204" pitchFamily="34" charset="0"/>
            </a:rPr>
            <a:t>Localizar las principales causas de malformaciones y fractura en el fémur humano y en las prótesis femorales</a:t>
          </a:r>
          <a:endParaRPr lang="es-MX" sz="2200" dirty="0">
            <a:latin typeface="Arial" panose="020B0604020202020204" pitchFamily="34" charset="0"/>
            <a:cs typeface="Arial" panose="020B0604020202020204" pitchFamily="34" charset="0"/>
          </a:endParaRPr>
        </a:p>
      </dgm:t>
    </dgm:pt>
    <dgm:pt modelId="{AA1A85E7-9243-4968-8692-3A2B435A696A}" type="parTrans" cxnId="{E8E974AD-C15A-4F04-970B-DC1383F64007}">
      <dgm:prSet/>
      <dgm:spPr/>
      <dgm:t>
        <a:bodyPr/>
        <a:lstStyle/>
        <a:p>
          <a:endParaRPr lang="es-ES"/>
        </a:p>
      </dgm:t>
    </dgm:pt>
    <dgm:pt modelId="{C41CD48E-0CF6-4229-A15A-8C87CCD3F599}" type="sibTrans" cxnId="{E8E974AD-C15A-4F04-970B-DC1383F64007}">
      <dgm:prSet/>
      <dgm:spPr/>
      <dgm:t>
        <a:bodyPr/>
        <a:lstStyle/>
        <a:p>
          <a:endParaRPr lang="es-ES"/>
        </a:p>
      </dgm:t>
    </dgm:pt>
    <dgm:pt modelId="{C50976A3-684B-4BFF-AF13-05D516677F64}">
      <dgm:prSet custT="1"/>
      <dgm:spPr/>
      <dgm:t>
        <a:bodyPr/>
        <a:lstStyle/>
        <a:p>
          <a:pPr algn="ctr"/>
          <a:r>
            <a:rPr lang="es-MX" sz="2500" dirty="0">
              <a:latin typeface="Arial" panose="020B0604020202020204" pitchFamily="34" charset="0"/>
              <a:cs typeface="Arial" panose="020B0604020202020204" pitchFamily="34" charset="0"/>
            </a:rPr>
            <a:t>Diseñar y analizar con ayuda de software CAD una prótesis femoral con similitud a las trabéculas del fémur humano, en cuanto a las características estructurales internas</a:t>
          </a:r>
        </a:p>
      </dgm:t>
    </dgm:pt>
    <dgm:pt modelId="{99198DF3-3BE1-412F-ADB0-62622DE764A6}" type="parTrans" cxnId="{BADEB343-4A54-47E3-BFF5-C0B3F07E246F}">
      <dgm:prSet/>
      <dgm:spPr/>
      <dgm:t>
        <a:bodyPr/>
        <a:lstStyle/>
        <a:p>
          <a:endParaRPr lang="es-ES"/>
        </a:p>
      </dgm:t>
    </dgm:pt>
    <dgm:pt modelId="{2D771329-10FD-4B44-801A-88B621575BB9}" type="sibTrans" cxnId="{BADEB343-4A54-47E3-BFF5-C0B3F07E246F}">
      <dgm:prSet/>
      <dgm:spPr/>
      <dgm:t>
        <a:bodyPr/>
        <a:lstStyle/>
        <a:p>
          <a:endParaRPr lang="es-ES"/>
        </a:p>
      </dgm:t>
    </dgm:pt>
    <dgm:pt modelId="{4EDA9288-E7E5-42EB-BA37-F32D77CAD259}">
      <dgm:prSet custT="1"/>
      <dgm:spPr/>
      <dgm:t>
        <a:bodyPr/>
        <a:lstStyle/>
        <a:p>
          <a:r>
            <a:rPr lang="es-MX" sz="2500" dirty="0">
              <a:latin typeface="Arial" panose="020B0604020202020204" pitchFamily="34" charset="0"/>
              <a:cs typeface="Arial" panose="020B0604020202020204" pitchFamily="34" charset="0"/>
            </a:rPr>
            <a:t>Eliminar por medio del diseño interno la prótesis la mayor cantidad de cargas que dañen el fémur</a:t>
          </a:r>
        </a:p>
      </dgm:t>
    </dgm:pt>
    <dgm:pt modelId="{EDAB7DFE-58DF-49FC-A081-74C2C388F487}" type="parTrans" cxnId="{E16F581E-CE77-4FE5-A19F-CDB867304679}">
      <dgm:prSet/>
      <dgm:spPr/>
      <dgm:t>
        <a:bodyPr/>
        <a:lstStyle/>
        <a:p>
          <a:endParaRPr lang="es-ES"/>
        </a:p>
      </dgm:t>
    </dgm:pt>
    <dgm:pt modelId="{9D25B911-9C57-4F39-8930-3210B037852A}" type="sibTrans" cxnId="{E16F581E-CE77-4FE5-A19F-CDB867304679}">
      <dgm:prSet/>
      <dgm:spPr/>
      <dgm:t>
        <a:bodyPr/>
        <a:lstStyle/>
        <a:p>
          <a:endParaRPr lang="es-ES"/>
        </a:p>
      </dgm:t>
    </dgm:pt>
    <dgm:pt modelId="{66194C1C-C0A4-4F7B-9FA6-829C92D89A49}" type="pres">
      <dgm:prSet presAssocID="{53D4F61F-5A14-4B8A-922D-10813017D11C}" presName="Name0" presStyleCnt="0">
        <dgm:presLayoutVars>
          <dgm:chPref val="1"/>
          <dgm:dir/>
          <dgm:animOne val="branch"/>
          <dgm:animLvl val="lvl"/>
          <dgm:resizeHandles/>
        </dgm:presLayoutVars>
      </dgm:prSet>
      <dgm:spPr/>
    </dgm:pt>
    <dgm:pt modelId="{66131AD3-A7A9-4376-B08A-0EA1055A1E5F}" type="pres">
      <dgm:prSet presAssocID="{6B6F9367-4EDB-407F-AA5D-A82D2EFD825F}" presName="vertOne" presStyleCnt="0"/>
      <dgm:spPr/>
    </dgm:pt>
    <dgm:pt modelId="{66639031-49C4-4130-ABA2-BC0DE6E5D958}" type="pres">
      <dgm:prSet presAssocID="{6B6F9367-4EDB-407F-AA5D-A82D2EFD825F}" presName="txOne" presStyleLbl="node0" presStyleIdx="0" presStyleCnt="1" custScaleX="100001" custScaleY="94258">
        <dgm:presLayoutVars>
          <dgm:chPref val="3"/>
        </dgm:presLayoutVars>
      </dgm:prSet>
      <dgm:spPr/>
    </dgm:pt>
    <dgm:pt modelId="{9CFF6456-3122-432E-9B1E-8F115223AED1}" type="pres">
      <dgm:prSet presAssocID="{6B6F9367-4EDB-407F-AA5D-A82D2EFD825F}" presName="parTransOne" presStyleCnt="0"/>
      <dgm:spPr/>
    </dgm:pt>
    <dgm:pt modelId="{FC07A181-5CC0-45E3-B953-9F0E41A25F7E}" type="pres">
      <dgm:prSet presAssocID="{6B6F9367-4EDB-407F-AA5D-A82D2EFD825F}" presName="horzOne" presStyleCnt="0"/>
      <dgm:spPr/>
    </dgm:pt>
    <dgm:pt modelId="{C69CEF09-721A-46B2-B45C-9CBE031680CA}" type="pres">
      <dgm:prSet presAssocID="{81C19A00-733D-42EB-B598-CF8D32DB7794}" presName="vertTwo" presStyleCnt="0"/>
      <dgm:spPr/>
    </dgm:pt>
    <dgm:pt modelId="{4AA9530C-89B0-4F66-9A63-18B13D410FB2}" type="pres">
      <dgm:prSet presAssocID="{81C19A00-733D-42EB-B598-CF8D32DB7794}" presName="txTwo" presStyleLbl="node2" presStyleIdx="0" presStyleCnt="4" custScaleY="141529" custLinFactNeighborX="5327" custLinFactNeighborY="-9016">
        <dgm:presLayoutVars>
          <dgm:chPref val="3"/>
        </dgm:presLayoutVars>
      </dgm:prSet>
      <dgm:spPr/>
    </dgm:pt>
    <dgm:pt modelId="{00DB270E-570A-420B-B644-569B71AECE8D}" type="pres">
      <dgm:prSet presAssocID="{81C19A00-733D-42EB-B598-CF8D32DB7794}" presName="horzTwo" presStyleCnt="0"/>
      <dgm:spPr/>
    </dgm:pt>
    <dgm:pt modelId="{885FEC3B-081F-4306-BF30-1435F2A79EDE}" type="pres">
      <dgm:prSet presAssocID="{51679604-C219-4858-AAA7-F962F1A6C839}" presName="sibSpaceTwo" presStyleCnt="0"/>
      <dgm:spPr/>
    </dgm:pt>
    <dgm:pt modelId="{54E11079-8118-4F5D-8C20-35B08B991708}" type="pres">
      <dgm:prSet presAssocID="{E63F70FA-0E43-4FE5-9DA7-18A638AB9CE8}" presName="vertTwo" presStyleCnt="0"/>
      <dgm:spPr/>
    </dgm:pt>
    <dgm:pt modelId="{A02DB7B3-42A0-4934-8E3D-1622B87C0899}" type="pres">
      <dgm:prSet presAssocID="{E63F70FA-0E43-4FE5-9DA7-18A638AB9CE8}" presName="txTwo" presStyleLbl="node2" presStyleIdx="1" presStyleCnt="4" custScaleY="140775" custLinFactNeighborX="799" custLinFactNeighborY="-7889">
        <dgm:presLayoutVars>
          <dgm:chPref val="3"/>
        </dgm:presLayoutVars>
      </dgm:prSet>
      <dgm:spPr/>
    </dgm:pt>
    <dgm:pt modelId="{BF63265C-73FC-42E0-A4C4-C7EBCA6B8946}" type="pres">
      <dgm:prSet presAssocID="{E63F70FA-0E43-4FE5-9DA7-18A638AB9CE8}" presName="horzTwo" presStyleCnt="0"/>
      <dgm:spPr/>
    </dgm:pt>
    <dgm:pt modelId="{172F83DA-256F-425B-82E2-4B839B55B430}" type="pres">
      <dgm:prSet presAssocID="{C41CD48E-0CF6-4229-A15A-8C87CCD3F599}" presName="sibSpaceTwo" presStyleCnt="0"/>
      <dgm:spPr/>
    </dgm:pt>
    <dgm:pt modelId="{3BDABC7D-2CC8-4C81-9F8B-DB36FADC1EB5}" type="pres">
      <dgm:prSet presAssocID="{C50976A3-684B-4BFF-AF13-05D516677F64}" presName="vertTwo" presStyleCnt="0"/>
      <dgm:spPr/>
    </dgm:pt>
    <dgm:pt modelId="{0D5E31D1-2F13-4595-976D-FED124701507}" type="pres">
      <dgm:prSet presAssocID="{C50976A3-684B-4BFF-AF13-05D516677F64}" presName="txTwo" presStyleLbl="node2" presStyleIdx="2" presStyleCnt="4" custScaleY="141905" custLinFactNeighborX="1541" custLinFactNeighborY="-9871">
        <dgm:presLayoutVars>
          <dgm:chPref val="3"/>
        </dgm:presLayoutVars>
      </dgm:prSet>
      <dgm:spPr/>
    </dgm:pt>
    <dgm:pt modelId="{3C25CC62-067D-4475-955B-211E2A9F8F74}" type="pres">
      <dgm:prSet presAssocID="{C50976A3-684B-4BFF-AF13-05D516677F64}" presName="horzTwo" presStyleCnt="0"/>
      <dgm:spPr/>
    </dgm:pt>
    <dgm:pt modelId="{1E7E0A34-D2B7-4E5C-AD4D-632E81DAD2F8}" type="pres">
      <dgm:prSet presAssocID="{2D771329-10FD-4B44-801A-88B621575BB9}" presName="sibSpaceTwo" presStyleCnt="0"/>
      <dgm:spPr/>
    </dgm:pt>
    <dgm:pt modelId="{E5EEF249-2889-4F4D-AE9A-89B206FBF2AC}" type="pres">
      <dgm:prSet presAssocID="{4EDA9288-E7E5-42EB-BA37-F32D77CAD259}" presName="vertTwo" presStyleCnt="0"/>
      <dgm:spPr/>
    </dgm:pt>
    <dgm:pt modelId="{C418BACF-CD3D-4384-93A0-C1C7AFF3CDA6}" type="pres">
      <dgm:prSet presAssocID="{4EDA9288-E7E5-42EB-BA37-F32D77CAD259}" presName="txTwo" presStyleLbl="node2" presStyleIdx="3" presStyleCnt="4" custScaleY="143186" custLinFactNeighborX="1980" custLinFactNeighborY="-10054">
        <dgm:presLayoutVars>
          <dgm:chPref val="3"/>
        </dgm:presLayoutVars>
      </dgm:prSet>
      <dgm:spPr/>
    </dgm:pt>
    <dgm:pt modelId="{D7E569AD-BAAC-45E0-87B9-B7FE1A9FCC0E}" type="pres">
      <dgm:prSet presAssocID="{4EDA9288-E7E5-42EB-BA37-F32D77CAD259}" presName="horzTwo" presStyleCnt="0"/>
      <dgm:spPr/>
    </dgm:pt>
  </dgm:ptLst>
  <dgm:cxnLst>
    <dgm:cxn modelId="{A8CCEC07-A2FB-41E5-8004-806A1799BCF9}" type="presOf" srcId="{4EDA9288-E7E5-42EB-BA37-F32D77CAD259}" destId="{C418BACF-CD3D-4384-93A0-C1C7AFF3CDA6}" srcOrd="0" destOrd="0" presId="urn:microsoft.com/office/officeart/2005/8/layout/hierarchy4"/>
    <dgm:cxn modelId="{E16F581E-CE77-4FE5-A19F-CDB867304679}" srcId="{6B6F9367-4EDB-407F-AA5D-A82D2EFD825F}" destId="{4EDA9288-E7E5-42EB-BA37-F32D77CAD259}" srcOrd="3" destOrd="0" parTransId="{EDAB7DFE-58DF-49FC-A081-74C2C388F487}" sibTransId="{9D25B911-9C57-4F39-8930-3210B037852A}"/>
    <dgm:cxn modelId="{23DF892F-0F27-449A-97F5-3B591FAEE985}" type="presOf" srcId="{E63F70FA-0E43-4FE5-9DA7-18A638AB9CE8}" destId="{A02DB7B3-42A0-4934-8E3D-1622B87C0899}" srcOrd="0" destOrd="0" presId="urn:microsoft.com/office/officeart/2005/8/layout/hierarchy4"/>
    <dgm:cxn modelId="{BADEB343-4A54-47E3-BFF5-C0B3F07E246F}" srcId="{6B6F9367-4EDB-407F-AA5D-A82D2EFD825F}" destId="{C50976A3-684B-4BFF-AF13-05D516677F64}" srcOrd="2" destOrd="0" parTransId="{99198DF3-3BE1-412F-ADB0-62622DE764A6}" sibTransId="{2D771329-10FD-4B44-801A-88B621575BB9}"/>
    <dgm:cxn modelId="{F0E5DA7F-F2EA-4BB6-B878-FECD4352952E}" srcId="{6B6F9367-4EDB-407F-AA5D-A82D2EFD825F}" destId="{81C19A00-733D-42EB-B598-CF8D32DB7794}" srcOrd="0" destOrd="0" parTransId="{812C1289-9CB9-48C2-918C-9DC1112D6959}" sibTransId="{51679604-C219-4858-AAA7-F962F1A6C839}"/>
    <dgm:cxn modelId="{C98D4A9C-8279-4F73-A053-67934D8F0F32}" type="presOf" srcId="{C50976A3-684B-4BFF-AF13-05D516677F64}" destId="{0D5E31D1-2F13-4595-976D-FED124701507}" srcOrd="0" destOrd="0" presId="urn:microsoft.com/office/officeart/2005/8/layout/hierarchy4"/>
    <dgm:cxn modelId="{1EEE8F9D-0F07-4BA5-9E52-C78C88DC12B7}" type="presOf" srcId="{53D4F61F-5A14-4B8A-922D-10813017D11C}" destId="{66194C1C-C0A4-4F7B-9FA6-829C92D89A49}" srcOrd="0" destOrd="0" presId="urn:microsoft.com/office/officeart/2005/8/layout/hierarchy4"/>
    <dgm:cxn modelId="{E8E974AD-C15A-4F04-970B-DC1383F64007}" srcId="{6B6F9367-4EDB-407F-AA5D-A82D2EFD825F}" destId="{E63F70FA-0E43-4FE5-9DA7-18A638AB9CE8}" srcOrd="1" destOrd="0" parTransId="{AA1A85E7-9243-4968-8692-3A2B435A696A}" sibTransId="{C41CD48E-0CF6-4229-A15A-8C87CCD3F599}"/>
    <dgm:cxn modelId="{194824BA-CBF6-4F2D-80CA-42330E4469A2}" type="presOf" srcId="{81C19A00-733D-42EB-B598-CF8D32DB7794}" destId="{4AA9530C-89B0-4F66-9A63-18B13D410FB2}" srcOrd="0" destOrd="0" presId="urn:microsoft.com/office/officeart/2005/8/layout/hierarchy4"/>
    <dgm:cxn modelId="{E925B5EC-7138-4CAB-AEDB-CDC3FEC3F12B}" srcId="{53D4F61F-5A14-4B8A-922D-10813017D11C}" destId="{6B6F9367-4EDB-407F-AA5D-A82D2EFD825F}" srcOrd="0" destOrd="0" parTransId="{E27B8891-59D7-47CA-ABEE-64F4EA98343F}" sibTransId="{F53AF386-1A59-4FE2-ADBC-8600E540EF9A}"/>
    <dgm:cxn modelId="{1C59D3F4-70D0-48AE-A202-DE4E71071D67}" type="presOf" srcId="{6B6F9367-4EDB-407F-AA5D-A82D2EFD825F}" destId="{66639031-49C4-4130-ABA2-BC0DE6E5D958}" srcOrd="0" destOrd="0" presId="urn:microsoft.com/office/officeart/2005/8/layout/hierarchy4"/>
    <dgm:cxn modelId="{9569BB1C-7F4B-48AC-B392-1C7D8EE26EB9}" type="presParOf" srcId="{66194C1C-C0A4-4F7B-9FA6-829C92D89A49}" destId="{66131AD3-A7A9-4376-B08A-0EA1055A1E5F}" srcOrd="0" destOrd="0" presId="urn:microsoft.com/office/officeart/2005/8/layout/hierarchy4"/>
    <dgm:cxn modelId="{50817FA9-7649-4981-912F-B89D55D71C1C}" type="presParOf" srcId="{66131AD3-A7A9-4376-B08A-0EA1055A1E5F}" destId="{66639031-49C4-4130-ABA2-BC0DE6E5D958}" srcOrd="0" destOrd="0" presId="urn:microsoft.com/office/officeart/2005/8/layout/hierarchy4"/>
    <dgm:cxn modelId="{6D21C095-693A-41FB-8482-335EB4C4348A}" type="presParOf" srcId="{66131AD3-A7A9-4376-B08A-0EA1055A1E5F}" destId="{9CFF6456-3122-432E-9B1E-8F115223AED1}" srcOrd="1" destOrd="0" presId="urn:microsoft.com/office/officeart/2005/8/layout/hierarchy4"/>
    <dgm:cxn modelId="{37D92ACE-F3A1-4D0F-BA9D-C2958B7547E0}" type="presParOf" srcId="{66131AD3-A7A9-4376-B08A-0EA1055A1E5F}" destId="{FC07A181-5CC0-45E3-B953-9F0E41A25F7E}" srcOrd="2" destOrd="0" presId="urn:microsoft.com/office/officeart/2005/8/layout/hierarchy4"/>
    <dgm:cxn modelId="{7B20427B-DFDB-4F08-BF64-F79F151BC848}" type="presParOf" srcId="{FC07A181-5CC0-45E3-B953-9F0E41A25F7E}" destId="{C69CEF09-721A-46B2-B45C-9CBE031680CA}" srcOrd="0" destOrd="0" presId="urn:microsoft.com/office/officeart/2005/8/layout/hierarchy4"/>
    <dgm:cxn modelId="{322D4AD8-9A2D-47A0-A380-FC1AABE75529}" type="presParOf" srcId="{C69CEF09-721A-46B2-B45C-9CBE031680CA}" destId="{4AA9530C-89B0-4F66-9A63-18B13D410FB2}" srcOrd="0" destOrd="0" presId="urn:microsoft.com/office/officeart/2005/8/layout/hierarchy4"/>
    <dgm:cxn modelId="{A265321D-1DEA-4BD3-BB2B-8F20C4EA3C7C}" type="presParOf" srcId="{C69CEF09-721A-46B2-B45C-9CBE031680CA}" destId="{00DB270E-570A-420B-B644-569B71AECE8D}" srcOrd="1" destOrd="0" presId="urn:microsoft.com/office/officeart/2005/8/layout/hierarchy4"/>
    <dgm:cxn modelId="{90AD9E4F-F5F8-4707-82BE-A3671E06CA51}" type="presParOf" srcId="{FC07A181-5CC0-45E3-B953-9F0E41A25F7E}" destId="{885FEC3B-081F-4306-BF30-1435F2A79EDE}" srcOrd="1" destOrd="0" presId="urn:microsoft.com/office/officeart/2005/8/layout/hierarchy4"/>
    <dgm:cxn modelId="{4FDEE45A-C501-4D68-B934-2FAB1C9A11CB}" type="presParOf" srcId="{FC07A181-5CC0-45E3-B953-9F0E41A25F7E}" destId="{54E11079-8118-4F5D-8C20-35B08B991708}" srcOrd="2" destOrd="0" presId="urn:microsoft.com/office/officeart/2005/8/layout/hierarchy4"/>
    <dgm:cxn modelId="{B88E4BE1-37C8-4912-961F-A08E11A03F06}" type="presParOf" srcId="{54E11079-8118-4F5D-8C20-35B08B991708}" destId="{A02DB7B3-42A0-4934-8E3D-1622B87C0899}" srcOrd="0" destOrd="0" presId="urn:microsoft.com/office/officeart/2005/8/layout/hierarchy4"/>
    <dgm:cxn modelId="{65411761-085C-410A-92BB-ABB4BD409D33}" type="presParOf" srcId="{54E11079-8118-4F5D-8C20-35B08B991708}" destId="{BF63265C-73FC-42E0-A4C4-C7EBCA6B8946}" srcOrd="1" destOrd="0" presId="urn:microsoft.com/office/officeart/2005/8/layout/hierarchy4"/>
    <dgm:cxn modelId="{776EF9DA-7C04-457B-8A68-12A6DD76875C}" type="presParOf" srcId="{FC07A181-5CC0-45E3-B953-9F0E41A25F7E}" destId="{172F83DA-256F-425B-82E2-4B839B55B430}" srcOrd="3" destOrd="0" presId="urn:microsoft.com/office/officeart/2005/8/layout/hierarchy4"/>
    <dgm:cxn modelId="{EFDF8C6A-3662-4831-B32B-B21F7B5FDFE9}" type="presParOf" srcId="{FC07A181-5CC0-45E3-B953-9F0E41A25F7E}" destId="{3BDABC7D-2CC8-4C81-9F8B-DB36FADC1EB5}" srcOrd="4" destOrd="0" presId="urn:microsoft.com/office/officeart/2005/8/layout/hierarchy4"/>
    <dgm:cxn modelId="{62F01B10-69D7-4CC1-99E5-F5CF08D905AB}" type="presParOf" srcId="{3BDABC7D-2CC8-4C81-9F8B-DB36FADC1EB5}" destId="{0D5E31D1-2F13-4595-976D-FED124701507}" srcOrd="0" destOrd="0" presId="urn:microsoft.com/office/officeart/2005/8/layout/hierarchy4"/>
    <dgm:cxn modelId="{3D7CE9BC-E88F-4301-A376-BD1FAF1A3619}" type="presParOf" srcId="{3BDABC7D-2CC8-4C81-9F8B-DB36FADC1EB5}" destId="{3C25CC62-067D-4475-955B-211E2A9F8F74}" srcOrd="1" destOrd="0" presId="urn:microsoft.com/office/officeart/2005/8/layout/hierarchy4"/>
    <dgm:cxn modelId="{F2F525DD-48C5-422C-8CD6-B8D8E03B666D}" type="presParOf" srcId="{FC07A181-5CC0-45E3-B953-9F0E41A25F7E}" destId="{1E7E0A34-D2B7-4E5C-AD4D-632E81DAD2F8}" srcOrd="5" destOrd="0" presId="urn:microsoft.com/office/officeart/2005/8/layout/hierarchy4"/>
    <dgm:cxn modelId="{CF29AA32-33A9-46FE-AEB0-12123B96D79A}" type="presParOf" srcId="{FC07A181-5CC0-45E3-B953-9F0E41A25F7E}" destId="{E5EEF249-2889-4F4D-AE9A-89B206FBF2AC}" srcOrd="6" destOrd="0" presId="urn:microsoft.com/office/officeart/2005/8/layout/hierarchy4"/>
    <dgm:cxn modelId="{06A73F8A-ED63-4C99-A804-98C7D2CBEADF}" type="presParOf" srcId="{E5EEF249-2889-4F4D-AE9A-89B206FBF2AC}" destId="{C418BACF-CD3D-4384-93A0-C1C7AFF3CDA6}" srcOrd="0" destOrd="0" presId="urn:microsoft.com/office/officeart/2005/8/layout/hierarchy4"/>
    <dgm:cxn modelId="{753C1FA4-03D5-4A2B-9018-88ECB47063E8}" type="presParOf" srcId="{E5EEF249-2889-4F4D-AE9A-89B206FBF2AC}" destId="{D7E569AD-BAAC-45E0-87B9-B7FE1A9FCC0E}"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39031-49C4-4130-ABA2-BC0DE6E5D958}">
      <dsp:nvSpPr>
        <dsp:cNvPr id="0" name=""/>
        <dsp:cNvSpPr/>
      </dsp:nvSpPr>
      <dsp:spPr>
        <a:xfrm>
          <a:off x="2364" y="1509"/>
          <a:ext cx="15092579" cy="2158062"/>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b="0" kern="1200" dirty="0">
              <a:solidFill>
                <a:schemeClr val="bg1"/>
              </a:solidFill>
              <a:latin typeface="Arial" panose="020B0604020202020204" pitchFamily="34" charset="0"/>
              <a:cs typeface="Arial" panose="020B0604020202020204" pitchFamily="34" charset="0"/>
            </a:rPr>
            <a:t>Diseñar una prótesis femoral de revisión de artroplastia total de cadera no cementada </a:t>
          </a:r>
        </a:p>
      </dsp:txBody>
      <dsp:txXfrm>
        <a:off x="65571" y="64716"/>
        <a:ext cx="14966165" cy="2031648"/>
      </dsp:txXfrm>
    </dsp:sp>
    <dsp:sp modelId="{4AA9530C-89B0-4F66-9A63-18B13D410FB2}">
      <dsp:nvSpPr>
        <dsp:cNvPr id="0" name=""/>
        <dsp:cNvSpPr/>
      </dsp:nvSpPr>
      <dsp:spPr>
        <a:xfrm>
          <a:off x="205883" y="2288355"/>
          <a:ext cx="3542560" cy="324034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t>Identificar la distribución y propagación de las cargas en el fémur humano sano</a:t>
          </a:r>
        </a:p>
      </dsp:txBody>
      <dsp:txXfrm>
        <a:off x="300789" y="2383261"/>
        <a:ext cx="3352748" cy="3050532"/>
      </dsp:txXfrm>
    </dsp:sp>
    <dsp:sp modelId="{A02DB7B3-42A0-4934-8E3D-1622B87C0899}">
      <dsp:nvSpPr>
        <dsp:cNvPr id="0" name=""/>
        <dsp:cNvSpPr/>
      </dsp:nvSpPr>
      <dsp:spPr>
        <a:xfrm>
          <a:off x="3885611" y="2314158"/>
          <a:ext cx="3542560" cy="322308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Localizar las principales causas de malformaciones y fractura en el fémur humano y en las prótesis femorales</a:t>
          </a:r>
          <a:endParaRPr lang="es-MX" sz="2200" kern="1200" dirty="0">
            <a:latin typeface="Arial" panose="020B0604020202020204" pitchFamily="34" charset="0"/>
            <a:cs typeface="Arial" panose="020B0604020202020204" pitchFamily="34" charset="0"/>
          </a:endParaRPr>
        </a:p>
      </dsp:txBody>
      <dsp:txXfrm>
        <a:off x="3980012" y="2408559"/>
        <a:ext cx="3353758" cy="3034279"/>
      </dsp:txXfrm>
    </dsp:sp>
    <dsp:sp modelId="{0D5E31D1-2F13-4595-976D-FED124701507}">
      <dsp:nvSpPr>
        <dsp:cNvPr id="0" name=""/>
        <dsp:cNvSpPr/>
      </dsp:nvSpPr>
      <dsp:spPr>
        <a:xfrm>
          <a:off x="7752032" y="2268779"/>
          <a:ext cx="3542560" cy="324895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Diseñar y analizar con ayuda de software CAD una prótesis femoral con similitud a las trabéculas del fémur humano, en cuanto a las características estructurales internas</a:t>
          </a:r>
        </a:p>
      </dsp:txBody>
      <dsp:txXfrm>
        <a:off x="7847191" y="2363938"/>
        <a:ext cx="3352242" cy="3058634"/>
      </dsp:txXfrm>
    </dsp:sp>
    <dsp:sp modelId="{C418BACF-CD3D-4384-93A0-C1C7AFF3CDA6}">
      <dsp:nvSpPr>
        <dsp:cNvPr id="0" name=""/>
        <dsp:cNvSpPr/>
      </dsp:nvSpPr>
      <dsp:spPr>
        <a:xfrm>
          <a:off x="11554748" y="2264589"/>
          <a:ext cx="3542560" cy="327828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Eliminar por medio del diseño interno la prótesis la mayor cantidad de cargas que dañen el fémur</a:t>
          </a:r>
        </a:p>
      </dsp:txBody>
      <dsp:txXfrm>
        <a:off x="11650766" y="2360607"/>
        <a:ext cx="3350524" cy="30862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6480867"/>
            <a:ext cx="27539395" cy="13786732"/>
          </a:xfrm>
        </p:spPr>
        <p:txBody>
          <a:bodyPr anchor="b"/>
          <a:lstStyle>
            <a:lvl1pPr algn="ctr">
              <a:defRPr sz="2125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049911" y="20799268"/>
            <a:ext cx="24299466" cy="9560876"/>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3AD3320-8958-4962-8FA7-C5B574EF4813}" type="datetimeFigureOut">
              <a:rPr lang="es-MX" smtClean="0"/>
              <a:t>20/05/2018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348956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3AD3320-8958-4962-8FA7-C5B574EF4813}" type="datetimeFigureOut">
              <a:rPr lang="es-MX" smtClean="0"/>
              <a:t>20/05/2018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3924036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108343"/>
            <a:ext cx="6986096" cy="3355932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27453" y="2108343"/>
            <a:ext cx="20553298" cy="3355932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3AD3320-8958-4962-8FA7-C5B574EF4813}" type="datetimeFigureOut">
              <a:rPr lang="es-MX" smtClean="0"/>
              <a:t>20/05/2018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1338024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3AD3320-8958-4962-8FA7-C5B574EF4813}" type="datetimeFigureOut">
              <a:rPr lang="es-MX" smtClean="0"/>
              <a:t>20/05/2018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1271578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210578" y="9872559"/>
            <a:ext cx="27944386" cy="16472575"/>
          </a:xfrm>
        </p:spPr>
        <p:txBody>
          <a:bodyPr anchor="b"/>
          <a:lstStyle>
            <a:lvl1pPr>
              <a:defRPr sz="2125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210578" y="26500971"/>
            <a:ext cx="27944386" cy="8662538"/>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23AD3320-8958-4962-8FA7-C5B574EF4813}" type="datetimeFigureOut">
              <a:rPr lang="es-MX" smtClean="0"/>
              <a:t>20/05/2018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3186234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227451" y="10541716"/>
            <a:ext cx="13769697" cy="25125956"/>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6402140" y="10541716"/>
            <a:ext cx="13769697" cy="25125956"/>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3AD3320-8958-4962-8FA7-C5B574EF4813}" type="datetimeFigureOut">
              <a:rPr lang="es-MX" smtClean="0"/>
              <a:t>20/05/2018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1158126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231671" y="2108352"/>
            <a:ext cx="27944386" cy="765420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675" y="9707549"/>
            <a:ext cx="13706415"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4" name="Content Placeholder 3"/>
          <p:cNvSpPr>
            <a:spLocks noGrp="1"/>
          </p:cNvSpPr>
          <p:nvPr>
            <p:ph sz="half" idx="2"/>
          </p:nvPr>
        </p:nvSpPr>
        <p:spPr>
          <a:xfrm>
            <a:off x="2231675" y="14465069"/>
            <a:ext cx="13706415" cy="212759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6402142" y="9707549"/>
            <a:ext cx="13773917"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6" name="Content Placeholder 5"/>
          <p:cNvSpPr>
            <a:spLocks noGrp="1"/>
          </p:cNvSpPr>
          <p:nvPr>
            <p:ph sz="quarter" idx="4"/>
          </p:nvPr>
        </p:nvSpPr>
        <p:spPr>
          <a:xfrm>
            <a:off x="16402142" y="14465069"/>
            <a:ext cx="13773917" cy="212759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3AD3320-8958-4962-8FA7-C5B574EF4813}" type="datetimeFigureOut">
              <a:rPr lang="es-MX" smtClean="0"/>
              <a:t>20/05/2018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4006160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3AD3320-8958-4962-8FA7-C5B574EF4813}" type="datetimeFigureOut">
              <a:rPr lang="es-MX" smtClean="0"/>
              <a:t>20/05/2018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387499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D3320-8958-4962-8FA7-C5B574EF4813}" type="datetimeFigureOut">
              <a:rPr lang="es-MX" smtClean="0"/>
              <a:t>20/05/2018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2817774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es-ES"/>
              <a:t>Haga clic para modificar el estilo de título del patrón</a:t>
            </a:r>
            <a:endParaRPr lang="en-US" dirty="0"/>
          </a:p>
        </p:txBody>
      </p:sp>
      <p:sp>
        <p:nvSpPr>
          <p:cNvPr id="3" name="Content Placeholder 2"/>
          <p:cNvSpPr>
            <a:spLocks noGrp="1"/>
          </p:cNvSpPr>
          <p:nvPr>
            <p:ph idx="1"/>
          </p:nvPr>
        </p:nvSpPr>
        <p:spPr>
          <a:xfrm>
            <a:off x="13773917" y="5701703"/>
            <a:ext cx="16402140" cy="28141800"/>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23AD3320-8958-4962-8FA7-C5B574EF4813}" type="datetimeFigureOut">
              <a:rPr lang="es-MX" smtClean="0"/>
              <a:t>20/05/2018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828998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73917" y="5701703"/>
            <a:ext cx="16402140" cy="28141800"/>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23AD3320-8958-4962-8FA7-C5B574EF4813}" type="datetimeFigureOut">
              <a:rPr lang="es-MX" smtClean="0"/>
              <a:t>20/05/2018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6497F3-08C4-4145-AD46-DD7D153E63B9}" type="slidenum">
              <a:rPr lang="es-MX" smtClean="0"/>
              <a:t>‹Nº›</a:t>
            </a:fld>
            <a:endParaRPr lang="es-MX"/>
          </a:p>
        </p:txBody>
      </p:sp>
    </p:spTree>
    <p:extLst>
      <p:ext uri="{BB962C8B-B14F-4D97-AF65-F5344CB8AC3E}">
        <p14:creationId xmlns:p14="http://schemas.microsoft.com/office/powerpoint/2010/main" val="1767969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108352"/>
            <a:ext cx="27944386" cy="765420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27451" y="10541716"/>
            <a:ext cx="27944386" cy="25125956"/>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227451" y="36703516"/>
            <a:ext cx="7289840" cy="2108343"/>
          </a:xfrm>
          <a:prstGeom prst="rect">
            <a:avLst/>
          </a:prstGeom>
        </p:spPr>
        <p:txBody>
          <a:bodyPr vert="horz" lIns="91440" tIns="45720" rIns="91440" bIns="45720" rtlCol="0" anchor="ctr"/>
          <a:lstStyle>
            <a:lvl1pPr algn="l">
              <a:defRPr sz="4252">
                <a:solidFill>
                  <a:schemeClr val="tx1">
                    <a:tint val="75000"/>
                  </a:schemeClr>
                </a:solidFill>
              </a:defRPr>
            </a:lvl1pPr>
          </a:lstStyle>
          <a:p>
            <a:fld id="{23AD3320-8958-4962-8FA7-C5B574EF4813}" type="datetimeFigureOut">
              <a:rPr lang="es-MX" smtClean="0"/>
              <a:t>20/05/2018</a:t>
            </a:fld>
            <a:endParaRPr lang="es-MX"/>
          </a:p>
        </p:txBody>
      </p:sp>
      <p:sp>
        <p:nvSpPr>
          <p:cNvPr id="5" name="Footer Placeholder 4"/>
          <p:cNvSpPr>
            <a:spLocks noGrp="1"/>
          </p:cNvSpPr>
          <p:nvPr>
            <p:ph type="ftr" sz="quarter" idx="3"/>
          </p:nvPr>
        </p:nvSpPr>
        <p:spPr>
          <a:xfrm>
            <a:off x="10732264" y="36703516"/>
            <a:ext cx="10934760" cy="2108343"/>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22881997" y="36703516"/>
            <a:ext cx="7289840" cy="2108343"/>
          </a:xfrm>
          <a:prstGeom prst="rect">
            <a:avLst/>
          </a:prstGeom>
        </p:spPr>
        <p:txBody>
          <a:bodyPr vert="horz" lIns="91440" tIns="45720" rIns="91440" bIns="45720" rtlCol="0" anchor="ctr"/>
          <a:lstStyle>
            <a:lvl1pPr algn="r">
              <a:defRPr sz="4252">
                <a:solidFill>
                  <a:schemeClr val="tx1">
                    <a:tint val="75000"/>
                  </a:schemeClr>
                </a:solidFill>
              </a:defRPr>
            </a:lvl1pPr>
          </a:lstStyle>
          <a:p>
            <a:fld id="{A36497F3-08C4-4145-AD46-DD7D153E63B9}" type="slidenum">
              <a:rPr lang="es-MX" smtClean="0"/>
              <a:t>‹Nº›</a:t>
            </a:fld>
            <a:endParaRPr lang="es-MX"/>
          </a:p>
        </p:txBody>
      </p:sp>
    </p:spTree>
    <p:extLst>
      <p:ext uri="{BB962C8B-B14F-4D97-AF65-F5344CB8AC3E}">
        <p14:creationId xmlns:p14="http://schemas.microsoft.com/office/powerpoint/2010/main" val="2953829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6.png"/><Relationship Id="rId18" Type="http://schemas.openxmlformats.org/officeDocument/2006/relationships/image" Target="../media/image11.png"/><Relationship Id="rId3" Type="http://schemas.openxmlformats.org/officeDocument/2006/relationships/image" Target="../media/image2.png"/><Relationship Id="rId21" Type="http://schemas.openxmlformats.org/officeDocument/2006/relationships/image" Target="../media/image14.png"/><Relationship Id="rId7" Type="http://schemas.openxmlformats.org/officeDocument/2006/relationships/diagramColors" Target="../diagrams/colors1.xml"/><Relationship Id="rId12" Type="http://schemas.openxmlformats.org/officeDocument/2006/relationships/image" Target="../media/image5.png"/><Relationship Id="rId17" Type="http://schemas.openxmlformats.org/officeDocument/2006/relationships/image" Target="../media/image10.png"/><Relationship Id="rId2" Type="http://schemas.openxmlformats.org/officeDocument/2006/relationships/image" Target="../media/image1.png"/><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4.png"/><Relationship Id="rId5" Type="http://schemas.openxmlformats.org/officeDocument/2006/relationships/diagramLayout" Target="../diagrams/layout1.xml"/><Relationship Id="rId15" Type="http://schemas.openxmlformats.org/officeDocument/2006/relationships/image" Target="../media/image8.png"/><Relationship Id="rId10" Type="http://schemas.microsoft.com/office/2007/relationships/hdphoto" Target="../media/hdphoto1.wdp"/><Relationship Id="rId19" Type="http://schemas.openxmlformats.org/officeDocument/2006/relationships/image" Target="../media/image12.png"/><Relationship Id="rId4" Type="http://schemas.openxmlformats.org/officeDocument/2006/relationships/diagramData" Target="../diagrams/data1.xml"/><Relationship Id="rId9" Type="http://schemas.openxmlformats.org/officeDocument/2006/relationships/image" Target="../media/image3.png"/><Relationship Id="rId14" Type="http://schemas.openxmlformats.org/officeDocument/2006/relationships/image" Target="../media/image7.png"/><Relationship Id="rId2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Imagen 9">
            <a:extLst>
              <a:ext uri="{FF2B5EF4-FFF2-40B4-BE49-F238E27FC236}">
                <a16:creationId xmlns:a16="http://schemas.microsoft.com/office/drawing/2014/main" id="{7BBF2F29-67A6-4574-A219-27BFCA7F3FD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9883" y="7014500"/>
            <a:ext cx="15138511" cy="138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Rectángulo 79">
            <a:extLst>
              <a:ext uri="{FF2B5EF4-FFF2-40B4-BE49-F238E27FC236}">
                <a16:creationId xmlns:a16="http://schemas.microsoft.com/office/drawing/2014/main" id="{33CF751F-07A5-4E03-9EA4-6FB7BBFAEB5E}"/>
              </a:ext>
            </a:extLst>
          </p:cNvPr>
          <p:cNvSpPr/>
          <p:nvPr/>
        </p:nvSpPr>
        <p:spPr>
          <a:xfrm>
            <a:off x="-21620" y="0"/>
            <a:ext cx="32423101" cy="6610350"/>
          </a:xfrm>
          <a:prstGeom prst="rect">
            <a:avLst/>
          </a:prstGeom>
          <a:solidFill>
            <a:srgbClr val="B5D7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17117">
              <a:defRPr/>
            </a:pPr>
            <a:endParaRPr lang="es-MX" sz="7186"/>
          </a:p>
        </p:txBody>
      </p:sp>
      <p:sp>
        <p:nvSpPr>
          <p:cNvPr id="2" name="Título 1">
            <a:extLst>
              <a:ext uri="{FF2B5EF4-FFF2-40B4-BE49-F238E27FC236}">
                <a16:creationId xmlns:a16="http://schemas.microsoft.com/office/drawing/2014/main" id="{19EB2C4D-D8D0-4F0F-B9D2-DC05EF980739}"/>
              </a:ext>
            </a:extLst>
          </p:cNvPr>
          <p:cNvSpPr>
            <a:spLocks noGrp="1"/>
          </p:cNvSpPr>
          <p:nvPr>
            <p:ph type="ctrTitle"/>
          </p:nvPr>
        </p:nvSpPr>
        <p:spPr>
          <a:xfrm>
            <a:off x="3795253" y="217506"/>
            <a:ext cx="23319370" cy="3982133"/>
          </a:xfrm>
        </p:spPr>
        <p:txBody>
          <a:bodyPr>
            <a:normAutofit/>
          </a:bodyPr>
          <a:lstStyle/>
          <a:p>
            <a:r>
              <a:rPr lang="es-MX" sz="8500" b="1" dirty="0">
                <a:latin typeface="Arial" panose="020B0604020202020204" pitchFamily="34" charset="0"/>
                <a:ea typeface="Tahoma" panose="020B0604030504040204" pitchFamily="34" charset="0"/>
                <a:cs typeface="Arial" panose="020B0604020202020204" pitchFamily="34" charset="0"/>
              </a:rPr>
              <a:t>Diseño constructal de prótesis femoral de revisión de artroplastia total de cadera no cementada</a:t>
            </a:r>
            <a:endParaRPr lang="es-MX" sz="8500" b="1" dirty="0">
              <a:latin typeface="Arial" panose="020B0604020202020204" pitchFamily="34" charset="0"/>
              <a:cs typeface="Arial" panose="020B0604020202020204" pitchFamily="34" charset="0"/>
            </a:endParaRPr>
          </a:p>
        </p:txBody>
      </p:sp>
      <p:sp>
        <p:nvSpPr>
          <p:cNvPr id="3" name="Subtítulo 2">
            <a:extLst>
              <a:ext uri="{FF2B5EF4-FFF2-40B4-BE49-F238E27FC236}">
                <a16:creationId xmlns:a16="http://schemas.microsoft.com/office/drawing/2014/main" id="{9F372F23-DCCA-45E0-B1B3-BCF59D5C2DF9}"/>
              </a:ext>
            </a:extLst>
          </p:cNvPr>
          <p:cNvSpPr>
            <a:spLocks noGrp="1"/>
          </p:cNvSpPr>
          <p:nvPr>
            <p:ph type="subTitle" idx="1"/>
          </p:nvPr>
        </p:nvSpPr>
        <p:spPr>
          <a:xfrm>
            <a:off x="391859" y="4202705"/>
            <a:ext cx="31159601" cy="2655021"/>
          </a:xfrm>
        </p:spPr>
        <p:txBody>
          <a:bodyPr>
            <a:normAutofit/>
          </a:bodyPr>
          <a:lstStyle/>
          <a:p>
            <a:r>
              <a:rPr lang="es-MX" sz="5600" dirty="0">
                <a:latin typeface="Arial" panose="020B0604020202020204" pitchFamily="34" charset="0"/>
                <a:cs typeface="Arial" panose="020B0604020202020204" pitchFamily="34" charset="0"/>
              </a:rPr>
              <a:t>Luis Fernando Villegas Ramos, Israel Botello Arredondo</a:t>
            </a:r>
            <a:br>
              <a:rPr lang="es-MX" sz="5600" dirty="0">
                <a:latin typeface="Arial" panose="020B0604020202020204" pitchFamily="34" charset="0"/>
                <a:cs typeface="Arial" panose="020B0604020202020204" pitchFamily="34" charset="0"/>
              </a:rPr>
            </a:br>
            <a:r>
              <a:rPr lang="es-MX" sz="5600" dirty="0">
                <a:latin typeface="Arial" panose="020B0604020202020204" pitchFamily="34" charset="0"/>
                <a:cs typeface="Arial" panose="020B0604020202020204" pitchFamily="34" charset="0"/>
              </a:rPr>
              <a:t>Universidad Autónoma de ciudad Juárez, Instituto de Ingeniería y Tecnología </a:t>
            </a:r>
            <a:br>
              <a:rPr lang="es-MX" sz="5600" dirty="0">
                <a:latin typeface="Arial" panose="020B0604020202020204" pitchFamily="34" charset="0"/>
                <a:cs typeface="Arial" panose="020B0604020202020204" pitchFamily="34" charset="0"/>
              </a:rPr>
            </a:br>
            <a:r>
              <a:rPr lang="es-MX" sz="5600" dirty="0">
                <a:latin typeface="Arial" panose="020B0604020202020204" pitchFamily="34" charset="0"/>
                <a:cs typeface="Arial" panose="020B0604020202020204" pitchFamily="34" charset="0"/>
              </a:rPr>
              <a:t>Ingeniería Biomédica</a:t>
            </a:r>
          </a:p>
        </p:txBody>
      </p:sp>
      <p:sp>
        <p:nvSpPr>
          <p:cNvPr id="4" name="CuadroTexto 3">
            <a:extLst>
              <a:ext uri="{FF2B5EF4-FFF2-40B4-BE49-F238E27FC236}">
                <a16:creationId xmlns:a16="http://schemas.microsoft.com/office/drawing/2014/main" id="{1A1F9BA2-345E-4A75-A2AA-0278DEB287E2}"/>
              </a:ext>
            </a:extLst>
          </p:cNvPr>
          <p:cNvSpPr txBox="1"/>
          <p:nvPr/>
        </p:nvSpPr>
        <p:spPr>
          <a:xfrm>
            <a:off x="461903" y="8585821"/>
            <a:ext cx="31379806" cy="2308324"/>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En el presente estudio se diseñaron seis modelos de prótesis femoral para revisión de artroplastia total de cadera no cementada. Entre ellos, uno como modelo base solido no-poroso, por otra parte, los otros cinco modelos de arreglo poroso lineal con variaciones en el diámetro del poro (4000 µm - 1000 µm). Por fines de interés se analizaron las tendencias y variantes resultantes en el análisis estático para las condiciones de concentración de esfuerzos, deformación, desplazamiento y factor de seguridad en los modelos, y los resultados fueron comparados entre un modelo base no-poroso versus modelos porosos. En este estudio se detectaron diferencias significativas entre cada uno de los modelos, otorgándole al modelo base una menor eficiencia del direccionamiento del esfuerzo en las zonas de interés, mientras que en modelos porosos se demostró una concentración de esfuerzo de manera lineal y direccionadas en zonas internas específicas. Se diferenció y demostró que las variaciones en las dimensiones porosas son importantes para inferirle una mayor o menor estabilidad, integridad y seguridad al diseño estructural. Por otra parte, se dio un enfoque a la posibilidad de inducir la osteointegración en zonas internas del vástago de modelos porosos.</a:t>
            </a:r>
            <a:endParaRPr lang="es-MX" sz="2400" dirty="0"/>
          </a:p>
        </p:txBody>
      </p:sp>
      <p:sp>
        <p:nvSpPr>
          <p:cNvPr id="7" name="CuadroTexto 6">
            <a:extLst>
              <a:ext uri="{FF2B5EF4-FFF2-40B4-BE49-F238E27FC236}">
                <a16:creationId xmlns:a16="http://schemas.microsoft.com/office/drawing/2014/main" id="{EE8F0C16-4F91-4D47-A7FE-3C83C721E206}"/>
              </a:ext>
            </a:extLst>
          </p:cNvPr>
          <p:cNvSpPr txBox="1"/>
          <p:nvPr/>
        </p:nvSpPr>
        <p:spPr>
          <a:xfrm>
            <a:off x="1884343" y="7203972"/>
            <a:ext cx="2502568"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Resumen </a:t>
            </a:r>
          </a:p>
        </p:txBody>
      </p:sp>
      <p:pic>
        <p:nvPicPr>
          <p:cNvPr id="8" name="Imagen 9">
            <a:extLst>
              <a:ext uri="{FF2B5EF4-FFF2-40B4-BE49-F238E27FC236}">
                <a16:creationId xmlns:a16="http://schemas.microsoft.com/office/drawing/2014/main" id="{F31606B6-0C4E-43A8-A035-88B15FFE6C6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7579" y="11128748"/>
            <a:ext cx="15389013"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uadroTexto 8">
            <a:extLst>
              <a:ext uri="{FF2B5EF4-FFF2-40B4-BE49-F238E27FC236}">
                <a16:creationId xmlns:a16="http://schemas.microsoft.com/office/drawing/2014/main" id="{0E868F00-60BF-4FD8-BDC4-7A24D967B4CF}"/>
              </a:ext>
            </a:extLst>
          </p:cNvPr>
          <p:cNvSpPr txBox="1"/>
          <p:nvPr/>
        </p:nvSpPr>
        <p:spPr>
          <a:xfrm>
            <a:off x="1854333" y="11506277"/>
            <a:ext cx="3482987"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Introducción </a:t>
            </a:r>
          </a:p>
        </p:txBody>
      </p:sp>
      <p:sp>
        <p:nvSpPr>
          <p:cNvPr id="10" name="CuadroTexto 9">
            <a:extLst>
              <a:ext uri="{FF2B5EF4-FFF2-40B4-BE49-F238E27FC236}">
                <a16:creationId xmlns:a16="http://schemas.microsoft.com/office/drawing/2014/main" id="{63DCBA38-3884-4670-9AC3-B7A96DF1657C}"/>
              </a:ext>
            </a:extLst>
          </p:cNvPr>
          <p:cNvSpPr txBox="1"/>
          <p:nvPr/>
        </p:nvSpPr>
        <p:spPr>
          <a:xfrm>
            <a:off x="557579" y="12776337"/>
            <a:ext cx="15097309" cy="6740307"/>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La artroplastia total de cadera (THA, por sus siglas en inglés) es el reemplazo quirúrgico de las partes anatómicas de la articulación coxofemoral por una prótesis [1], en otras palabras es una reconstrucción de la articulación de la cadera, insertando el cotilo en la cavidad acetabular, mientras que la cabeza del fémur es removida, se implanta el vástago protésico integrado con la cabeza esférica que sustituye la cabeza femoral [2]. Existe gran variedad de riesgos y complicaciones para un paciente después de haber sido sometido a operación de THA. Esto es debido a que la mayoría de las prótesis presentan desgaste con el paso del tiempo como consecuencia de las cargas que se aplican frecuentemente sobre el implante en actividades diarias como caminar, estar de pie, entre otras; teniendo una alta probabilidad de sufrir una fractura, siendo el resultado de un diseño inadecuado en cuanto a la geometría y morfología interna y/o externa de la prótesis.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En el fémur humano sano, las áreas de concentración de esfuerzos ocurren en el centro del hueso, es ahí donde el hueso esponjoso actúa como un sistema de amortiguamiento, direccionando las fuerzas de tensión y compresión por medio de las trabéculas [5]. Esta transmisión de cargas generalmente no ocurre de la misma manera en las prótesis femorales, dándose una transmisión anormal, y por ello las probabilidades de sufrir alguna malformación o fractura protésica son elevadas. Es por ello la necesidad de generar nuevas tecnologías protésicas alternas, que permitan el correcto direccionamiento de los esfuerzos, y también inducir la osteointegración entre la prótesis y el fémur.</a:t>
            </a:r>
          </a:p>
          <a:p>
            <a:r>
              <a:rPr lang="es-MX" sz="2400" dirty="0">
                <a:latin typeface="Arial" panose="020B0604020202020204" pitchFamily="34" charset="0"/>
                <a:cs typeface="Arial" panose="020B0604020202020204" pitchFamily="34" charset="0"/>
              </a:rPr>
              <a:t> </a:t>
            </a:r>
          </a:p>
        </p:txBody>
      </p:sp>
      <p:grpSp>
        <p:nvGrpSpPr>
          <p:cNvPr id="137" name="Grupo 136">
            <a:extLst>
              <a:ext uri="{FF2B5EF4-FFF2-40B4-BE49-F238E27FC236}">
                <a16:creationId xmlns:a16="http://schemas.microsoft.com/office/drawing/2014/main" id="{AFD74586-FA3A-4177-AE3F-F6CBA7A9F240}"/>
              </a:ext>
            </a:extLst>
          </p:cNvPr>
          <p:cNvGrpSpPr/>
          <p:nvPr/>
        </p:nvGrpSpPr>
        <p:grpSpPr>
          <a:xfrm>
            <a:off x="391857" y="19123786"/>
            <a:ext cx="15547084" cy="7479787"/>
            <a:chOff x="16468641" y="11123534"/>
            <a:chExt cx="15547084" cy="7479787"/>
          </a:xfrm>
        </p:grpSpPr>
        <p:grpSp>
          <p:nvGrpSpPr>
            <p:cNvPr id="111" name="Grupo 110">
              <a:extLst>
                <a:ext uri="{FF2B5EF4-FFF2-40B4-BE49-F238E27FC236}">
                  <a16:creationId xmlns:a16="http://schemas.microsoft.com/office/drawing/2014/main" id="{12836A22-B0AF-4469-8ECA-E6E0F30B69E4}"/>
                </a:ext>
              </a:extLst>
            </p:cNvPr>
            <p:cNvGrpSpPr/>
            <p:nvPr/>
          </p:nvGrpSpPr>
          <p:grpSpPr>
            <a:xfrm>
              <a:off x="16468641" y="11123534"/>
              <a:ext cx="15547084" cy="1724024"/>
              <a:chOff x="16468641" y="11123534"/>
              <a:chExt cx="15547084" cy="1724024"/>
            </a:xfrm>
          </p:grpSpPr>
          <p:pic>
            <p:nvPicPr>
              <p:cNvPr id="11" name="Imagen 9">
                <a:extLst>
                  <a:ext uri="{FF2B5EF4-FFF2-40B4-BE49-F238E27FC236}">
                    <a16:creationId xmlns:a16="http://schemas.microsoft.com/office/drawing/2014/main" id="{FA254D0C-AF3A-4EA8-90A6-5E5A9B136B7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68641" y="11123534"/>
                <a:ext cx="15547084" cy="1724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uadroTexto 12">
                <a:extLst>
                  <a:ext uri="{FF2B5EF4-FFF2-40B4-BE49-F238E27FC236}">
                    <a16:creationId xmlns:a16="http://schemas.microsoft.com/office/drawing/2014/main" id="{518BB004-2AA7-40EC-8C39-5F3330486591}"/>
                  </a:ext>
                </a:extLst>
              </p:cNvPr>
              <p:cNvSpPr txBox="1"/>
              <p:nvPr/>
            </p:nvSpPr>
            <p:spPr>
              <a:xfrm>
                <a:off x="17558654" y="11491919"/>
                <a:ext cx="3482987"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Objetivos </a:t>
                </a:r>
              </a:p>
            </p:txBody>
          </p:sp>
        </p:grpSp>
        <p:graphicFrame>
          <p:nvGraphicFramePr>
            <p:cNvPr id="93" name="Diagrama 92">
              <a:extLst>
                <a:ext uri="{FF2B5EF4-FFF2-40B4-BE49-F238E27FC236}">
                  <a16:creationId xmlns:a16="http://schemas.microsoft.com/office/drawing/2014/main" id="{063A6F6F-D830-4F9C-A15C-EA1C9B33B06D}"/>
                </a:ext>
              </a:extLst>
            </p:cNvPr>
            <p:cNvGraphicFramePr/>
            <p:nvPr>
              <p:extLst>
                <p:ext uri="{D42A27DB-BD31-4B8C-83A1-F6EECF244321}">
                  <p14:modId xmlns:p14="http://schemas.microsoft.com/office/powerpoint/2010/main" val="1322162447"/>
                </p:ext>
              </p:extLst>
            </p:nvPr>
          </p:nvGraphicFramePr>
          <p:xfrm>
            <a:off x="16617536" y="12828751"/>
            <a:ext cx="15097309" cy="57745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grpSp>
        <p:nvGrpSpPr>
          <p:cNvPr id="92" name="Grupo 91">
            <a:extLst>
              <a:ext uri="{FF2B5EF4-FFF2-40B4-BE49-F238E27FC236}">
                <a16:creationId xmlns:a16="http://schemas.microsoft.com/office/drawing/2014/main" id="{F302508B-30CE-4AD1-A9BC-FDD28E98C302}"/>
              </a:ext>
            </a:extLst>
          </p:cNvPr>
          <p:cNvGrpSpPr/>
          <p:nvPr/>
        </p:nvGrpSpPr>
        <p:grpSpPr>
          <a:xfrm>
            <a:off x="390319" y="26684504"/>
            <a:ext cx="15205916" cy="1724025"/>
            <a:chOff x="359610" y="18110780"/>
            <a:chExt cx="15205916" cy="1724025"/>
          </a:xfrm>
        </p:grpSpPr>
        <p:pic>
          <p:nvPicPr>
            <p:cNvPr id="15" name="Imagen 9">
              <a:extLst>
                <a:ext uri="{FF2B5EF4-FFF2-40B4-BE49-F238E27FC236}">
                  <a16:creationId xmlns:a16="http://schemas.microsoft.com/office/drawing/2014/main" id="{E5AE14C0-366D-4F40-B3B4-2C0034CFD2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610" y="18110780"/>
              <a:ext cx="15205916"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a:extLst>
                <a:ext uri="{FF2B5EF4-FFF2-40B4-BE49-F238E27FC236}">
                  <a16:creationId xmlns:a16="http://schemas.microsoft.com/office/drawing/2014/main" id="{BBD6391C-FDA0-4762-A4E8-4938E628051D}"/>
                </a:ext>
              </a:extLst>
            </p:cNvPr>
            <p:cNvSpPr txBox="1"/>
            <p:nvPr/>
          </p:nvSpPr>
          <p:spPr>
            <a:xfrm>
              <a:off x="1587302" y="18410506"/>
              <a:ext cx="3356267"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Metodología   </a:t>
              </a:r>
            </a:p>
          </p:txBody>
        </p:sp>
      </p:grpSp>
      <p:pic>
        <p:nvPicPr>
          <p:cNvPr id="83" name="Imagen 82">
            <a:extLst>
              <a:ext uri="{FF2B5EF4-FFF2-40B4-BE49-F238E27FC236}">
                <a16:creationId xmlns:a16="http://schemas.microsoft.com/office/drawing/2014/main" id="{531E185A-1457-4A87-9D04-C372C460DEE1}"/>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5200" b="72600" l="7400" r="91000">
                        <a14:foregroundMark x1="12600" y1="55200" x2="12600" y2="55200"/>
                        <a14:foregroundMark x1="12600" y1="55200" x2="12600" y2="55200"/>
                        <a14:foregroundMark x1="12600" y1="55200" x2="12600" y2="55200"/>
                        <a14:foregroundMark x1="7400" y1="57600" x2="7400" y2="57600"/>
                        <a14:foregroundMark x1="7400" y1="57600" x2="7400" y2="57600"/>
                        <a14:foregroundMark x1="7400" y1="57600" x2="7400" y2="57600"/>
                        <a14:foregroundMark x1="7400" y1="57600" x2="7400" y2="57600"/>
                        <a14:foregroundMark x1="25200" y1="60400" x2="25200" y2="60400"/>
                        <a14:foregroundMark x1="25200" y1="60400" x2="25200" y2="60400"/>
                        <a14:foregroundMark x1="27800" y1="60600" x2="27800" y2="60600"/>
                        <a14:foregroundMark x1="27800" y1="60600" x2="27800" y2="60600"/>
                        <a14:foregroundMark x1="31000" y1="61200" x2="31000" y2="61200"/>
                        <a14:foregroundMark x1="35400" y1="61400" x2="35400" y2="61400"/>
                        <a14:foregroundMark x1="35400" y1="61400" x2="35400" y2="61400"/>
                        <a14:foregroundMark x1="32400" y1="60400" x2="32400" y2="60400"/>
                        <a14:foregroundMark x1="21000" y1="60000" x2="21000" y2="60000"/>
                        <a14:foregroundMark x1="19400" y1="60200" x2="19400" y2="60200"/>
                        <a14:foregroundMark x1="16200" y1="60000" x2="16200" y2="60000"/>
                        <a14:foregroundMark x1="58000" y1="60000" x2="58000" y2="60000"/>
                        <a14:foregroundMark x1="61000" y1="60000" x2="61000" y2="60000"/>
                        <a14:foregroundMark x1="61000" y1="58200" x2="61000" y2="58200"/>
                        <a14:foregroundMark x1="42400" y1="35400" x2="42400" y2="35400"/>
                        <a14:foregroundMark x1="62800" y1="60400" x2="62800" y2="60400"/>
                        <a14:foregroundMark x1="66000" y1="59600" x2="66000" y2="59600"/>
                        <a14:foregroundMark x1="71200" y1="59800" x2="71200" y2="59800"/>
                        <a14:foregroundMark x1="71600" y1="58400" x2="71600" y2="58400"/>
                        <a14:foregroundMark x1="74200" y1="61200" x2="74200" y2="61200"/>
                        <a14:foregroundMark x1="77000" y1="61200" x2="77000" y2="61200"/>
                        <a14:foregroundMark x1="79400" y1="61000" x2="79400" y2="61000"/>
                        <a14:foregroundMark x1="77000" y1="58000" x2="77000" y2="58000"/>
                        <a14:foregroundMark x1="38000" y1="58400" x2="38000" y2="58400"/>
                        <a14:foregroundMark x1="40600" y1="60000" x2="40600" y2="60000"/>
                        <a14:foregroundMark x1="30600" y1="58000" x2="30600" y2="58000"/>
                        <a14:foregroundMark x1="54000" y1="57400" x2="54000" y2="57400"/>
                        <a14:foregroundMark x1="52600" y1="61400" x2="52600" y2="61400"/>
                        <a14:foregroundMark x1="49200" y1="48800" x2="49200" y2="48800"/>
                        <a14:foregroundMark x1="85400" y1="57400" x2="85400" y2="57400"/>
                        <a14:foregroundMark x1="91000" y1="57400" x2="91000" y2="57400"/>
                        <a14:foregroundMark x1="58800" y1="19600" x2="58800" y2="19600"/>
                        <a14:foregroundMark x1="56200" y1="19600" x2="56200" y2="19600"/>
                        <a14:foregroundMark x1="53800" y1="19800" x2="53800" y2="19800"/>
                        <a14:foregroundMark x1="46000" y1="20400" x2="46000" y2="20400"/>
                        <a14:foregroundMark x1="43400" y1="20800" x2="43400" y2="20800"/>
                        <a14:foregroundMark x1="40800" y1="20800" x2="40800" y2="20800"/>
                        <a14:foregroundMark x1="56600" y1="15200" x2="56600" y2="15200"/>
                        <a14:foregroundMark x1="51000" y1="67200" x2="51000" y2="67200"/>
                        <a14:foregroundMark x1="52400" y1="69000" x2="52400" y2="69000"/>
                        <a14:foregroundMark x1="50400" y1="72600" x2="50400" y2="72600"/>
                      </a14:backgroundRemoval>
                    </a14:imgEffect>
                  </a14:imgLayer>
                </a14:imgProps>
              </a:ext>
              <a:ext uri="{28A0092B-C50C-407E-A947-70E740481C1C}">
                <a14:useLocalDpi xmlns:a14="http://schemas.microsoft.com/office/drawing/2010/main" val="0"/>
              </a:ext>
            </a:extLst>
          </a:blip>
          <a:srcRect l="4222" t="13480" r="5080" b="26170"/>
          <a:stretch/>
        </p:blipFill>
        <p:spPr>
          <a:xfrm>
            <a:off x="27149678" y="1554685"/>
            <a:ext cx="4310749" cy="2868401"/>
          </a:xfrm>
          <a:prstGeom prst="rect">
            <a:avLst/>
          </a:prstGeom>
        </p:spPr>
      </p:pic>
      <p:pic>
        <p:nvPicPr>
          <p:cNvPr id="85" name="Imagen 9">
            <a:extLst>
              <a:ext uri="{FF2B5EF4-FFF2-40B4-BE49-F238E27FC236}">
                <a16:creationId xmlns:a16="http://schemas.microsoft.com/office/drawing/2014/main" id="{A01EAD7E-208B-4C47-8516-23E6AB681F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2821" y="34681177"/>
            <a:ext cx="15772093"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CuadroTexto 85">
            <a:extLst>
              <a:ext uri="{FF2B5EF4-FFF2-40B4-BE49-F238E27FC236}">
                <a16:creationId xmlns:a16="http://schemas.microsoft.com/office/drawing/2014/main" id="{1AC85F34-E479-48C2-9294-CE73509523CF}"/>
              </a:ext>
            </a:extLst>
          </p:cNvPr>
          <p:cNvSpPr txBox="1"/>
          <p:nvPr/>
        </p:nvSpPr>
        <p:spPr>
          <a:xfrm>
            <a:off x="1854333" y="35012168"/>
            <a:ext cx="4327069"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Conclusiones  </a:t>
            </a:r>
          </a:p>
        </p:txBody>
      </p:sp>
      <p:grpSp>
        <p:nvGrpSpPr>
          <p:cNvPr id="218" name="Grupo 217">
            <a:extLst>
              <a:ext uri="{FF2B5EF4-FFF2-40B4-BE49-F238E27FC236}">
                <a16:creationId xmlns:a16="http://schemas.microsoft.com/office/drawing/2014/main" id="{7D110DA3-7C96-473B-A876-6B0FF02B3438}"/>
              </a:ext>
            </a:extLst>
          </p:cNvPr>
          <p:cNvGrpSpPr/>
          <p:nvPr/>
        </p:nvGrpSpPr>
        <p:grpSpPr>
          <a:xfrm>
            <a:off x="16359011" y="34592360"/>
            <a:ext cx="15237766" cy="1724025"/>
            <a:chOff x="16434376" y="35240220"/>
            <a:chExt cx="15237766" cy="1724025"/>
          </a:xfrm>
        </p:grpSpPr>
        <p:pic>
          <p:nvPicPr>
            <p:cNvPr id="87" name="Imagen 9">
              <a:extLst>
                <a:ext uri="{FF2B5EF4-FFF2-40B4-BE49-F238E27FC236}">
                  <a16:creationId xmlns:a16="http://schemas.microsoft.com/office/drawing/2014/main" id="{7A8C373C-08EB-4648-B550-68B59539D1D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4376" y="35240220"/>
              <a:ext cx="15237766"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CuadroTexto 87">
              <a:extLst>
                <a:ext uri="{FF2B5EF4-FFF2-40B4-BE49-F238E27FC236}">
                  <a16:creationId xmlns:a16="http://schemas.microsoft.com/office/drawing/2014/main" id="{88768A6C-1EDE-4888-8EB1-C79C0FE4B72A}"/>
                </a:ext>
              </a:extLst>
            </p:cNvPr>
            <p:cNvSpPr txBox="1"/>
            <p:nvPr/>
          </p:nvSpPr>
          <p:spPr>
            <a:xfrm>
              <a:off x="17339484" y="35467593"/>
              <a:ext cx="2869444"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Referencias   </a:t>
              </a:r>
            </a:p>
          </p:txBody>
        </p:sp>
      </p:grpSp>
      <p:pic>
        <p:nvPicPr>
          <p:cNvPr id="89" name="Imagen 5">
            <a:extLst>
              <a:ext uri="{FF2B5EF4-FFF2-40B4-BE49-F238E27FC236}">
                <a16:creationId xmlns:a16="http://schemas.microsoft.com/office/drawing/2014/main" id="{EAB70ACB-4C73-4FE7-BF1F-5B52E0DA6781}"/>
              </a:ext>
            </a:extLst>
          </p:cNvPr>
          <p:cNvPicPr>
            <a:picLocks noChangeAspect="1"/>
          </p:cNvPicPr>
          <p:nvPr/>
        </p:nvPicPr>
        <p:blipFill rotWithShape="1">
          <a:blip r:embed="rId11">
            <a:extLst>
              <a:ext uri="{28A0092B-C50C-407E-A947-70E740481C1C}">
                <a14:useLocalDpi xmlns:a14="http://schemas.microsoft.com/office/drawing/2010/main" val="0"/>
              </a:ext>
            </a:extLst>
          </a:blip>
          <a:srcRect b="28900"/>
          <a:stretch/>
        </p:blipFill>
        <p:spPr bwMode="auto">
          <a:xfrm>
            <a:off x="588779" y="1411278"/>
            <a:ext cx="3206474" cy="326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1" name="Grupo 90">
            <a:extLst>
              <a:ext uri="{FF2B5EF4-FFF2-40B4-BE49-F238E27FC236}">
                <a16:creationId xmlns:a16="http://schemas.microsoft.com/office/drawing/2014/main" id="{306BC2EA-9265-4180-8410-5B44BC38822D}"/>
              </a:ext>
            </a:extLst>
          </p:cNvPr>
          <p:cNvGrpSpPr/>
          <p:nvPr/>
        </p:nvGrpSpPr>
        <p:grpSpPr>
          <a:xfrm>
            <a:off x="16446356" y="11106093"/>
            <a:ext cx="15244780" cy="1702659"/>
            <a:chOff x="540258" y="23891438"/>
            <a:chExt cx="15244780" cy="1724025"/>
          </a:xfrm>
        </p:grpSpPr>
        <p:pic>
          <p:nvPicPr>
            <p:cNvPr id="78" name="Imagen 9">
              <a:extLst>
                <a:ext uri="{FF2B5EF4-FFF2-40B4-BE49-F238E27FC236}">
                  <a16:creationId xmlns:a16="http://schemas.microsoft.com/office/drawing/2014/main" id="{66512693-7496-4368-8C20-7280D58863C8}"/>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540258" y="23891438"/>
              <a:ext cx="1524478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CuadroTexto 78">
              <a:extLst>
                <a:ext uri="{FF2B5EF4-FFF2-40B4-BE49-F238E27FC236}">
                  <a16:creationId xmlns:a16="http://schemas.microsoft.com/office/drawing/2014/main" id="{09D5CB41-EBCB-46A2-9138-08BBC94F3646}"/>
                </a:ext>
              </a:extLst>
            </p:cNvPr>
            <p:cNvSpPr txBox="1"/>
            <p:nvPr/>
          </p:nvSpPr>
          <p:spPr>
            <a:xfrm>
              <a:off x="1800144" y="24223146"/>
              <a:ext cx="2655591" cy="646331"/>
            </a:xfrm>
            <a:prstGeom prst="rect">
              <a:avLst/>
            </a:prstGeom>
            <a:noFill/>
          </p:spPr>
          <p:txBody>
            <a:bodyPr wrap="square" rtlCol="0">
              <a:spAutoFit/>
            </a:bodyPr>
            <a:lstStyle/>
            <a:p>
              <a:r>
                <a:rPr lang="es-MX" sz="3600" b="1" dirty="0">
                  <a:latin typeface="Arial" panose="020B0604020202020204" pitchFamily="34" charset="0"/>
                  <a:cs typeface="Arial" panose="020B0604020202020204" pitchFamily="34" charset="0"/>
                </a:rPr>
                <a:t>Resultados  </a:t>
              </a:r>
            </a:p>
          </p:txBody>
        </p:sp>
      </p:grpSp>
      <p:sp>
        <p:nvSpPr>
          <p:cNvPr id="144" name="CuadroTexto 143">
            <a:extLst>
              <a:ext uri="{FF2B5EF4-FFF2-40B4-BE49-F238E27FC236}">
                <a16:creationId xmlns:a16="http://schemas.microsoft.com/office/drawing/2014/main" id="{39EA5015-59AD-48BE-BE29-38227D33D0F6}"/>
              </a:ext>
            </a:extLst>
          </p:cNvPr>
          <p:cNvSpPr txBox="1"/>
          <p:nvPr/>
        </p:nvSpPr>
        <p:spPr>
          <a:xfrm>
            <a:off x="232173" y="36125807"/>
            <a:ext cx="15342745" cy="3416320"/>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Los vástagos femorales están diseñados para soportar una alta cantidad de carga, optimizar la deformación y distribuir la mayor cantidad de esfuerzos conforme su estructura geométrica externa. Sin embargo, estos diseños no muestran un direccionamiento de esfuerzos hacia zonas específicas, como lo es en el fémur humano sano. En cambio los vástagos femorales porosos, pueden distribuir las cargas de la manera conveniente al generar concentraciones de esfuerzos en zonas donde es necesario, e incluso en el vástago al verse en condiciones de estrés, las porosidades fomentarían el desarrollo de material óseo internamente, promoviendo la integración hueso-vástago, y evitando la pobreza de tejido óseo en zonas carentes de esfuerzos. Se demostró que las dimensiones de los poros juegan un papel importante al brindarle mayor o menor estabilidad y seguridad a la prótesis. </a:t>
            </a:r>
          </a:p>
        </p:txBody>
      </p:sp>
      <p:sp>
        <p:nvSpPr>
          <p:cNvPr id="146" name="Rectángulo 145">
            <a:extLst>
              <a:ext uri="{FF2B5EF4-FFF2-40B4-BE49-F238E27FC236}">
                <a16:creationId xmlns:a16="http://schemas.microsoft.com/office/drawing/2014/main" id="{A2402080-7F48-4F3F-BDEB-3A0D94DBFA26}"/>
              </a:ext>
            </a:extLst>
          </p:cNvPr>
          <p:cNvSpPr/>
          <p:nvPr/>
        </p:nvSpPr>
        <p:spPr>
          <a:xfrm>
            <a:off x="45377" y="6610350"/>
            <a:ext cx="32353911" cy="32989650"/>
          </a:xfrm>
          <a:prstGeom prst="rect">
            <a:avLst/>
          </a:prstGeom>
          <a:noFill/>
          <a:ln w="1143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9" name="Imagen 148">
            <a:extLst>
              <a:ext uri="{FF2B5EF4-FFF2-40B4-BE49-F238E27FC236}">
                <a16:creationId xmlns:a16="http://schemas.microsoft.com/office/drawing/2014/main" id="{BEC8AD19-EE76-43CA-BF66-6A153109735A}"/>
              </a:ext>
            </a:extLst>
          </p:cNvPr>
          <p:cNvPicPr/>
          <p:nvPr/>
        </p:nvPicPr>
        <p:blipFill rotWithShape="1">
          <a:blip r:embed="rId13"/>
          <a:srcRect l="42741" t="23443" r="26374" b="9775"/>
          <a:stretch/>
        </p:blipFill>
        <p:spPr bwMode="auto">
          <a:xfrm>
            <a:off x="687808" y="28420179"/>
            <a:ext cx="1990078" cy="2274847"/>
          </a:xfrm>
          <a:prstGeom prst="rect">
            <a:avLst/>
          </a:prstGeom>
          <a:ln>
            <a:solidFill>
              <a:schemeClr val="tx1"/>
            </a:solidFill>
          </a:ln>
          <a:extLst>
            <a:ext uri="{53640926-AAD7-44D8-BBD7-CCE9431645EC}">
              <a14:shadowObscured xmlns:a14="http://schemas.microsoft.com/office/drawing/2010/main"/>
            </a:ext>
          </a:extLst>
        </p:spPr>
      </p:pic>
      <p:pic>
        <p:nvPicPr>
          <p:cNvPr id="152" name="Imagen 151">
            <a:extLst>
              <a:ext uri="{FF2B5EF4-FFF2-40B4-BE49-F238E27FC236}">
                <a16:creationId xmlns:a16="http://schemas.microsoft.com/office/drawing/2014/main" id="{C79652F3-F45F-430B-9F9B-BCA1085082A3}"/>
              </a:ext>
            </a:extLst>
          </p:cNvPr>
          <p:cNvPicPr/>
          <p:nvPr/>
        </p:nvPicPr>
        <p:blipFill rotWithShape="1">
          <a:blip r:embed="rId14"/>
          <a:srcRect l="40837" t="34923" r="41024" b="29465"/>
          <a:stretch/>
        </p:blipFill>
        <p:spPr bwMode="auto">
          <a:xfrm>
            <a:off x="5316931" y="28493606"/>
            <a:ext cx="1990078" cy="2196317"/>
          </a:xfrm>
          <a:prstGeom prst="rect">
            <a:avLst/>
          </a:prstGeom>
          <a:ln>
            <a:noFill/>
          </a:ln>
          <a:extLst>
            <a:ext uri="{53640926-AAD7-44D8-BBD7-CCE9431645EC}">
              <a14:shadowObscured xmlns:a14="http://schemas.microsoft.com/office/drawing/2010/main"/>
            </a:ext>
          </a:extLst>
        </p:spPr>
      </p:pic>
      <p:pic>
        <p:nvPicPr>
          <p:cNvPr id="153" name="Imagen 152">
            <a:extLst>
              <a:ext uri="{FF2B5EF4-FFF2-40B4-BE49-F238E27FC236}">
                <a16:creationId xmlns:a16="http://schemas.microsoft.com/office/drawing/2014/main" id="{E5421D9B-FC32-42CC-A56A-1C7E96BEA1A9}"/>
              </a:ext>
            </a:extLst>
          </p:cNvPr>
          <p:cNvPicPr/>
          <p:nvPr/>
        </p:nvPicPr>
        <p:blipFill rotWithShape="1">
          <a:blip r:embed="rId15"/>
          <a:srcRect l="26585" t="24363" r="12179" b="10312"/>
          <a:stretch/>
        </p:blipFill>
        <p:spPr bwMode="auto">
          <a:xfrm>
            <a:off x="10594882" y="28408529"/>
            <a:ext cx="3338195" cy="2274847"/>
          </a:xfrm>
          <a:prstGeom prst="rect">
            <a:avLst/>
          </a:prstGeom>
          <a:ln>
            <a:noFill/>
          </a:ln>
          <a:extLst>
            <a:ext uri="{53640926-AAD7-44D8-BBD7-CCE9431645EC}">
              <a14:shadowObscured xmlns:a14="http://schemas.microsoft.com/office/drawing/2010/main"/>
            </a:ext>
          </a:extLst>
        </p:spPr>
      </p:pic>
      <p:pic>
        <p:nvPicPr>
          <p:cNvPr id="155" name="Imagen 154">
            <a:extLst>
              <a:ext uri="{FF2B5EF4-FFF2-40B4-BE49-F238E27FC236}">
                <a16:creationId xmlns:a16="http://schemas.microsoft.com/office/drawing/2014/main" id="{F075F7E3-0E98-4671-B537-43EFFE9A27D3}"/>
              </a:ext>
            </a:extLst>
          </p:cNvPr>
          <p:cNvPicPr/>
          <p:nvPr/>
        </p:nvPicPr>
        <p:blipFill rotWithShape="1">
          <a:blip r:embed="rId16"/>
          <a:srcRect l="45355" t="28104" r="17954" b="10050"/>
          <a:stretch/>
        </p:blipFill>
        <p:spPr bwMode="auto">
          <a:xfrm>
            <a:off x="10699712" y="31322879"/>
            <a:ext cx="3120073" cy="2780229"/>
          </a:xfrm>
          <a:prstGeom prst="rect">
            <a:avLst/>
          </a:prstGeom>
          <a:ln>
            <a:noFill/>
          </a:ln>
          <a:extLst>
            <a:ext uri="{53640926-AAD7-44D8-BBD7-CCE9431645EC}">
              <a14:shadowObscured xmlns:a14="http://schemas.microsoft.com/office/drawing/2010/main"/>
            </a:ext>
          </a:extLst>
        </p:spPr>
      </p:pic>
      <p:pic>
        <p:nvPicPr>
          <p:cNvPr id="156" name="Picture 1">
            <a:extLst>
              <a:ext uri="{FF2B5EF4-FFF2-40B4-BE49-F238E27FC236}">
                <a16:creationId xmlns:a16="http://schemas.microsoft.com/office/drawing/2014/main" id="{1F67BB5C-B943-4E21-A783-A085BC6F3245}"/>
              </a:ext>
            </a:extLst>
          </p:cNvPr>
          <p:cNvPicPr/>
          <p:nvPr/>
        </p:nvPicPr>
        <p:blipFill rotWithShape="1">
          <a:blip r:embed="rId17"/>
          <a:srcRect l="48718" t="14244" r="9274" b="18014"/>
          <a:stretch/>
        </p:blipFill>
        <p:spPr bwMode="auto">
          <a:xfrm>
            <a:off x="5133760" y="31706566"/>
            <a:ext cx="2441996" cy="2396542"/>
          </a:xfrm>
          <a:prstGeom prst="rect">
            <a:avLst/>
          </a:prstGeom>
          <a:ln>
            <a:noFill/>
          </a:ln>
          <a:extLst>
            <a:ext uri="{53640926-AAD7-44D8-BBD7-CCE9431645EC}">
              <a14:shadowObscured xmlns:a14="http://schemas.microsoft.com/office/drawing/2010/main"/>
            </a:ext>
          </a:extLst>
        </p:spPr>
      </p:pic>
      <p:pic>
        <p:nvPicPr>
          <p:cNvPr id="157" name="Picture 12">
            <a:extLst>
              <a:ext uri="{FF2B5EF4-FFF2-40B4-BE49-F238E27FC236}">
                <a16:creationId xmlns:a16="http://schemas.microsoft.com/office/drawing/2014/main" id="{8EB1BC7D-4A80-4701-A6A2-C174C596D716}"/>
              </a:ext>
            </a:extLst>
          </p:cNvPr>
          <p:cNvPicPr/>
          <p:nvPr/>
        </p:nvPicPr>
        <p:blipFill rotWithShape="1">
          <a:blip r:embed="rId18"/>
          <a:srcRect l="50045" t="13861" r="9117" b="11009"/>
          <a:stretch/>
        </p:blipFill>
        <p:spPr bwMode="auto">
          <a:xfrm>
            <a:off x="444677" y="31718461"/>
            <a:ext cx="2346668" cy="2372751"/>
          </a:xfrm>
          <a:prstGeom prst="rect">
            <a:avLst/>
          </a:prstGeom>
          <a:ln>
            <a:noFill/>
          </a:ln>
          <a:extLst>
            <a:ext uri="{53640926-AAD7-44D8-BBD7-CCE9431645EC}">
              <a14:shadowObscured xmlns:a14="http://schemas.microsoft.com/office/drawing/2010/main"/>
            </a:ext>
          </a:extLst>
        </p:spPr>
      </p:pic>
      <p:sp>
        <p:nvSpPr>
          <p:cNvPr id="65" name="Flecha: a la derecha 64">
            <a:extLst>
              <a:ext uri="{FF2B5EF4-FFF2-40B4-BE49-F238E27FC236}">
                <a16:creationId xmlns:a16="http://schemas.microsoft.com/office/drawing/2014/main" id="{98D996B4-53B5-4150-97CB-DD00C86BAFF5}"/>
              </a:ext>
            </a:extLst>
          </p:cNvPr>
          <p:cNvSpPr/>
          <p:nvPr/>
        </p:nvSpPr>
        <p:spPr>
          <a:xfrm>
            <a:off x="3291500" y="29090656"/>
            <a:ext cx="1319453" cy="80175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8" name="Flecha: a la derecha 157">
            <a:extLst>
              <a:ext uri="{FF2B5EF4-FFF2-40B4-BE49-F238E27FC236}">
                <a16:creationId xmlns:a16="http://schemas.microsoft.com/office/drawing/2014/main" id="{7B95893E-319C-4D7D-9F02-E653F559190C}"/>
              </a:ext>
            </a:extLst>
          </p:cNvPr>
          <p:cNvSpPr/>
          <p:nvPr/>
        </p:nvSpPr>
        <p:spPr>
          <a:xfrm>
            <a:off x="8291219" y="29082895"/>
            <a:ext cx="1319453" cy="80175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9" name="Flecha: a la derecha 158">
            <a:extLst>
              <a:ext uri="{FF2B5EF4-FFF2-40B4-BE49-F238E27FC236}">
                <a16:creationId xmlns:a16="http://schemas.microsoft.com/office/drawing/2014/main" id="{2278B02E-B58A-44B3-867F-2B6B648E5AF0}"/>
              </a:ext>
            </a:extLst>
          </p:cNvPr>
          <p:cNvSpPr/>
          <p:nvPr/>
        </p:nvSpPr>
        <p:spPr>
          <a:xfrm rot="10800000">
            <a:off x="8296494" y="32321673"/>
            <a:ext cx="1319453" cy="80175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0" name="Flecha: a la derecha 159">
            <a:extLst>
              <a:ext uri="{FF2B5EF4-FFF2-40B4-BE49-F238E27FC236}">
                <a16:creationId xmlns:a16="http://schemas.microsoft.com/office/drawing/2014/main" id="{DA31393D-DF99-4C31-8017-DC87E3905624}"/>
              </a:ext>
            </a:extLst>
          </p:cNvPr>
          <p:cNvSpPr/>
          <p:nvPr/>
        </p:nvSpPr>
        <p:spPr>
          <a:xfrm rot="10800000">
            <a:off x="3296144" y="32312118"/>
            <a:ext cx="1319453" cy="80175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6" name="Flecha: curvada hacia la izquierda 65">
            <a:extLst>
              <a:ext uri="{FF2B5EF4-FFF2-40B4-BE49-F238E27FC236}">
                <a16:creationId xmlns:a16="http://schemas.microsoft.com/office/drawing/2014/main" id="{EE8B747D-CE68-4ED6-B187-E45044BA2026}"/>
              </a:ext>
            </a:extLst>
          </p:cNvPr>
          <p:cNvSpPr/>
          <p:nvPr/>
        </p:nvSpPr>
        <p:spPr>
          <a:xfrm>
            <a:off x="13957772" y="29483771"/>
            <a:ext cx="1439406" cy="3935341"/>
          </a:xfrm>
          <a:prstGeom prst="curved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67" name="CuadroTexto 66">
            <a:extLst>
              <a:ext uri="{FF2B5EF4-FFF2-40B4-BE49-F238E27FC236}">
                <a16:creationId xmlns:a16="http://schemas.microsoft.com/office/drawing/2014/main" id="{BD0FD5C1-0BE8-47B6-9380-57EB34AED290}"/>
              </a:ext>
            </a:extLst>
          </p:cNvPr>
          <p:cNvSpPr txBox="1"/>
          <p:nvPr/>
        </p:nvSpPr>
        <p:spPr>
          <a:xfrm>
            <a:off x="509513" y="30733083"/>
            <a:ext cx="2346668" cy="480104"/>
          </a:xfrm>
          <a:prstGeom prst="rect">
            <a:avLst/>
          </a:prstGeom>
          <a:noFill/>
        </p:spPr>
        <p:txBody>
          <a:bodyPr wrap="square" rtlCol="0">
            <a:spAutoFit/>
          </a:bodyPr>
          <a:lstStyle/>
          <a:p>
            <a:pPr algn="ctr"/>
            <a:r>
              <a:rPr lang="es-MX" sz="2500" dirty="0"/>
              <a:t>Modelo base</a:t>
            </a:r>
          </a:p>
        </p:txBody>
      </p:sp>
      <p:sp>
        <p:nvSpPr>
          <p:cNvPr id="163" name="CuadroTexto 162">
            <a:extLst>
              <a:ext uri="{FF2B5EF4-FFF2-40B4-BE49-F238E27FC236}">
                <a16:creationId xmlns:a16="http://schemas.microsoft.com/office/drawing/2014/main" id="{5B84A4E8-3905-492D-9975-6F605A095A45}"/>
              </a:ext>
            </a:extLst>
          </p:cNvPr>
          <p:cNvSpPr txBox="1"/>
          <p:nvPr/>
        </p:nvSpPr>
        <p:spPr>
          <a:xfrm>
            <a:off x="5138636" y="30734226"/>
            <a:ext cx="2346668" cy="480104"/>
          </a:xfrm>
          <a:prstGeom prst="rect">
            <a:avLst/>
          </a:prstGeom>
          <a:noFill/>
        </p:spPr>
        <p:txBody>
          <a:bodyPr wrap="square" rtlCol="0">
            <a:spAutoFit/>
          </a:bodyPr>
          <a:lstStyle/>
          <a:p>
            <a:pPr algn="ctr"/>
            <a:r>
              <a:rPr lang="es-MX" sz="2500" dirty="0"/>
              <a:t>Modelo poroso</a:t>
            </a:r>
          </a:p>
        </p:txBody>
      </p:sp>
      <p:sp>
        <p:nvSpPr>
          <p:cNvPr id="164" name="CuadroTexto 163">
            <a:extLst>
              <a:ext uri="{FF2B5EF4-FFF2-40B4-BE49-F238E27FC236}">
                <a16:creationId xmlns:a16="http://schemas.microsoft.com/office/drawing/2014/main" id="{50A41062-E40B-4DC9-AA26-E94E98FA65BD}"/>
              </a:ext>
            </a:extLst>
          </p:cNvPr>
          <p:cNvSpPr txBox="1"/>
          <p:nvPr/>
        </p:nvSpPr>
        <p:spPr>
          <a:xfrm>
            <a:off x="10196589" y="30728247"/>
            <a:ext cx="4126320" cy="480104"/>
          </a:xfrm>
          <a:prstGeom prst="rect">
            <a:avLst/>
          </a:prstGeom>
          <a:noFill/>
        </p:spPr>
        <p:txBody>
          <a:bodyPr wrap="square" rtlCol="0">
            <a:spAutoFit/>
          </a:bodyPr>
          <a:lstStyle/>
          <a:p>
            <a:pPr algn="ctr"/>
            <a:r>
              <a:rPr lang="es-MX" sz="2500" dirty="0"/>
              <a:t>Análisis de Elementos Finitos</a:t>
            </a:r>
          </a:p>
        </p:txBody>
      </p:sp>
      <p:sp>
        <p:nvSpPr>
          <p:cNvPr id="172" name="CuadroTexto 171">
            <a:extLst>
              <a:ext uri="{FF2B5EF4-FFF2-40B4-BE49-F238E27FC236}">
                <a16:creationId xmlns:a16="http://schemas.microsoft.com/office/drawing/2014/main" id="{7227A406-AFC1-49DA-A1DA-B9992F77AA85}"/>
              </a:ext>
            </a:extLst>
          </p:cNvPr>
          <p:cNvSpPr txBox="1"/>
          <p:nvPr/>
        </p:nvSpPr>
        <p:spPr>
          <a:xfrm>
            <a:off x="9938758" y="34166769"/>
            <a:ext cx="4641980" cy="477054"/>
          </a:xfrm>
          <a:prstGeom prst="rect">
            <a:avLst/>
          </a:prstGeom>
          <a:noFill/>
        </p:spPr>
        <p:txBody>
          <a:bodyPr wrap="square" rtlCol="0">
            <a:spAutoFit/>
          </a:bodyPr>
          <a:lstStyle/>
          <a:p>
            <a:pPr algn="ctr"/>
            <a:r>
              <a:rPr lang="es-MX" sz="2500" dirty="0"/>
              <a:t>Carga aplicada (dos condiciones)</a:t>
            </a:r>
          </a:p>
        </p:txBody>
      </p:sp>
      <p:sp>
        <p:nvSpPr>
          <p:cNvPr id="174" name="CuadroTexto 173">
            <a:extLst>
              <a:ext uri="{FF2B5EF4-FFF2-40B4-BE49-F238E27FC236}">
                <a16:creationId xmlns:a16="http://schemas.microsoft.com/office/drawing/2014/main" id="{73B7904D-800C-4726-A5B4-FBCA5B093DA7}"/>
              </a:ext>
            </a:extLst>
          </p:cNvPr>
          <p:cNvSpPr txBox="1"/>
          <p:nvPr/>
        </p:nvSpPr>
        <p:spPr>
          <a:xfrm>
            <a:off x="5138636" y="34143025"/>
            <a:ext cx="2346668" cy="480104"/>
          </a:xfrm>
          <a:prstGeom prst="rect">
            <a:avLst/>
          </a:prstGeom>
          <a:noFill/>
        </p:spPr>
        <p:txBody>
          <a:bodyPr wrap="square" rtlCol="0">
            <a:spAutoFit/>
          </a:bodyPr>
          <a:lstStyle/>
          <a:p>
            <a:pPr algn="ctr"/>
            <a:r>
              <a:rPr lang="es-MX" sz="2500" dirty="0"/>
              <a:t>Análisis estático</a:t>
            </a:r>
          </a:p>
        </p:txBody>
      </p:sp>
      <p:sp>
        <p:nvSpPr>
          <p:cNvPr id="175" name="CuadroTexto 174">
            <a:extLst>
              <a:ext uri="{FF2B5EF4-FFF2-40B4-BE49-F238E27FC236}">
                <a16:creationId xmlns:a16="http://schemas.microsoft.com/office/drawing/2014/main" id="{B1552120-AC27-46B7-A4DD-271B4BA082B2}"/>
              </a:ext>
            </a:extLst>
          </p:cNvPr>
          <p:cNvSpPr txBox="1"/>
          <p:nvPr/>
        </p:nvSpPr>
        <p:spPr>
          <a:xfrm>
            <a:off x="124177" y="34146075"/>
            <a:ext cx="2987667" cy="477054"/>
          </a:xfrm>
          <a:prstGeom prst="rect">
            <a:avLst/>
          </a:prstGeom>
          <a:noFill/>
        </p:spPr>
        <p:txBody>
          <a:bodyPr wrap="square" rtlCol="0">
            <a:spAutoFit/>
          </a:bodyPr>
          <a:lstStyle/>
          <a:p>
            <a:pPr algn="ctr"/>
            <a:r>
              <a:rPr lang="es-MX" sz="2500" dirty="0"/>
              <a:t>Análisis comparativo</a:t>
            </a:r>
          </a:p>
        </p:txBody>
      </p:sp>
      <p:pic>
        <p:nvPicPr>
          <p:cNvPr id="68" name="Imagen 67">
            <a:extLst>
              <a:ext uri="{FF2B5EF4-FFF2-40B4-BE49-F238E27FC236}">
                <a16:creationId xmlns:a16="http://schemas.microsoft.com/office/drawing/2014/main" id="{F618066D-3317-4824-BF7A-6F179DDE5DD4}"/>
              </a:ext>
            </a:extLst>
          </p:cNvPr>
          <p:cNvPicPr>
            <a:picLocks noChangeAspect="1"/>
          </p:cNvPicPr>
          <p:nvPr/>
        </p:nvPicPr>
        <p:blipFill>
          <a:blip r:embed="rId19"/>
          <a:stretch>
            <a:fillRect/>
          </a:stretch>
        </p:blipFill>
        <p:spPr>
          <a:xfrm>
            <a:off x="16863723" y="13020700"/>
            <a:ext cx="8559544" cy="4959316"/>
          </a:xfrm>
          <a:prstGeom prst="rect">
            <a:avLst/>
          </a:prstGeom>
        </p:spPr>
      </p:pic>
      <p:pic>
        <p:nvPicPr>
          <p:cNvPr id="69" name="Imagen 68">
            <a:extLst>
              <a:ext uri="{FF2B5EF4-FFF2-40B4-BE49-F238E27FC236}">
                <a16:creationId xmlns:a16="http://schemas.microsoft.com/office/drawing/2014/main" id="{7A6D41F5-1389-48B3-BCA5-80B8AF226FD7}"/>
              </a:ext>
            </a:extLst>
          </p:cNvPr>
          <p:cNvPicPr>
            <a:picLocks noChangeAspect="1"/>
          </p:cNvPicPr>
          <p:nvPr/>
        </p:nvPicPr>
        <p:blipFill>
          <a:blip r:embed="rId20"/>
          <a:stretch>
            <a:fillRect/>
          </a:stretch>
        </p:blipFill>
        <p:spPr>
          <a:xfrm>
            <a:off x="16863723" y="18639047"/>
            <a:ext cx="8559544" cy="4051518"/>
          </a:xfrm>
          <a:prstGeom prst="rect">
            <a:avLst/>
          </a:prstGeom>
        </p:spPr>
      </p:pic>
      <p:pic>
        <p:nvPicPr>
          <p:cNvPr id="70" name="Imagen 69">
            <a:extLst>
              <a:ext uri="{FF2B5EF4-FFF2-40B4-BE49-F238E27FC236}">
                <a16:creationId xmlns:a16="http://schemas.microsoft.com/office/drawing/2014/main" id="{434F2761-DB88-43EF-94FB-6B3084164097}"/>
              </a:ext>
            </a:extLst>
          </p:cNvPr>
          <p:cNvPicPr>
            <a:picLocks noChangeAspect="1"/>
          </p:cNvPicPr>
          <p:nvPr/>
        </p:nvPicPr>
        <p:blipFill>
          <a:blip r:embed="rId21"/>
          <a:stretch>
            <a:fillRect/>
          </a:stretch>
        </p:blipFill>
        <p:spPr>
          <a:xfrm>
            <a:off x="16998231" y="23349596"/>
            <a:ext cx="8559545" cy="5368143"/>
          </a:xfrm>
          <a:prstGeom prst="rect">
            <a:avLst/>
          </a:prstGeom>
        </p:spPr>
      </p:pic>
      <p:pic>
        <p:nvPicPr>
          <p:cNvPr id="71" name="Imagen 70">
            <a:extLst>
              <a:ext uri="{FF2B5EF4-FFF2-40B4-BE49-F238E27FC236}">
                <a16:creationId xmlns:a16="http://schemas.microsoft.com/office/drawing/2014/main" id="{B55983F4-A02D-4CB1-9A40-29FA647076AB}"/>
              </a:ext>
            </a:extLst>
          </p:cNvPr>
          <p:cNvPicPr>
            <a:picLocks noChangeAspect="1"/>
          </p:cNvPicPr>
          <p:nvPr/>
        </p:nvPicPr>
        <p:blipFill>
          <a:blip r:embed="rId22"/>
          <a:stretch>
            <a:fillRect/>
          </a:stretch>
        </p:blipFill>
        <p:spPr>
          <a:xfrm>
            <a:off x="16998231" y="29198929"/>
            <a:ext cx="8559544" cy="4505023"/>
          </a:xfrm>
          <a:prstGeom prst="rect">
            <a:avLst/>
          </a:prstGeom>
        </p:spPr>
      </p:pic>
      <p:sp>
        <p:nvSpPr>
          <p:cNvPr id="110" name="CuadroTexto 109">
            <a:extLst>
              <a:ext uri="{FF2B5EF4-FFF2-40B4-BE49-F238E27FC236}">
                <a16:creationId xmlns:a16="http://schemas.microsoft.com/office/drawing/2014/main" id="{2DC48EC9-CE60-489E-9FEF-70F1F1E266F9}"/>
              </a:ext>
            </a:extLst>
          </p:cNvPr>
          <p:cNvSpPr txBox="1"/>
          <p:nvPr/>
        </p:nvSpPr>
        <p:spPr>
          <a:xfrm>
            <a:off x="25423267" y="13530588"/>
            <a:ext cx="6037160" cy="4708981"/>
          </a:xfrm>
          <a:prstGeom prst="rect">
            <a:avLst/>
          </a:prstGeom>
          <a:noFill/>
        </p:spPr>
        <p:txBody>
          <a:bodyPr wrap="square" rtlCol="0">
            <a:spAutoFit/>
          </a:bodyPr>
          <a:lstStyle/>
          <a:p>
            <a:pPr algn="ctr"/>
            <a:r>
              <a:rPr lang="es-MX" sz="2500" b="1" dirty="0"/>
              <a:t>Esfuerzos </a:t>
            </a:r>
            <a:r>
              <a:rPr lang="es-MX" sz="2500" b="1" dirty="0" err="1"/>
              <a:t>von</a:t>
            </a:r>
            <a:r>
              <a:rPr lang="es-MX" sz="2500" b="1" dirty="0"/>
              <a:t> Mises máximo</a:t>
            </a:r>
          </a:p>
          <a:p>
            <a:pPr algn="just"/>
            <a:endParaRPr lang="es-MX" sz="2500" dirty="0"/>
          </a:p>
          <a:p>
            <a:pPr algn="just"/>
            <a:r>
              <a:rPr lang="es-MX" sz="2500" dirty="0"/>
              <a:t>Se demostró que a medida que el tamaño del poro disminuía, los valores de esfuerzo máx. también seguían esta tendencia. Por otra parte, se observó un direccionamiento lineal de los esfuerzos en los vástagos porosos. Así mismo, se analizó que los poros cercanos a los bordes de la estructura fomentan una mayor concentración de esfuerzos, ya que el esfuerzo esta dado por: </a:t>
            </a:r>
          </a:p>
          <a:p>
            <a:pPr algn="ctr"/>
            <a:r>
              <a:rPr lang="es-MX" sz="2500" dirty="0"/>
              <a:t>Esfuerzo máximo = Fuerza / Área </a:t>
            </a:r>
          </a:p>
        </p:txBody>
      </p:sp>
      <p:sp>
        <p:nvSpPr>
          <p:cNvPr id="181" name="CuadroTexto 180">
            <a:extLst>
              <a:ext uri="{FF2B5EF4-FFF2-40B4-BE49-F238E27FC236}">
                <a16:creationId xmlns:a16="http://schemas.microsoft.com/office/drawing/2014/main" id="{450FE62E-D80E-41C3-9B26-B6B77FBD114F}"/>
              </a:ext>
            </a:extLst>
          </p:cNvPr>
          <p:cNvSpPr txBox="1"/>
          <p:nvPr/>
        </p:nvSpPr>
        <p:spPr>
          <a:xfrm>
            <a:off x="25723497" y="19244346"/>
            <a:ext cx="5736930" cy="3554819"/>
          </a:xfrm>
          <a:prstGeom prst="rect">
            <a:avLst/>
          </a:prstGeom>
          <a:noFill/>
        </p:spPr>
        <p:txBody>
          <a:bodyPr wrap="square" rtlCol="0">
            <a:spAutoFit/>
          </a:bodyPr>
          <a:lstStyle/>
          <a:p>
            <a:pPr algn="ctr"/>
            <a:r>
              <a:rPr lang="es-MX" sz="2500" b="1" dirty="0"/>
              <a:t>Deformación máxima</a:t>
            </a:r>
          </a:p>
          <a:p>
            <a:pPr algn="just"/>
            <a:endParaRPr lang="es-MX" sz="2500" dirty="0"/>
          </a:p>
          <a:p>
            <a:pPr algn="just"/>
            <a:r>
              <a:rPr lang="es-MX" sz="2500" dirty="0"/>
              <a:t>La deformación en los cinco modelos porosos desarrollados, se observó una tendencia de disminución con respecto  a un poro de diámetro menor. Por otra parte, el modelo poroso 5 resultó en una deformación cercana a los valores resultantes del modelo base.</a:t>
            </a:r>
          </a:p>
        </p:txBody>
      </p:sp>
      <p:sp>
        <p:nvSpPr>
          <p:cNvPr id="182" name="CuadroTexto 181">
            <a:extLst>
              <a:ext uri="{FF2B5EF4-FFF2-40B4-BE49-F238E27FC236}">
                <a16:creationId xmlns:a16="http://schemas.microsoft.com/office/drawing/2014/main" id="{C095A370-77FE-4622-A7DF-5BBFF6E566D5}"/>
              </a:ext>
            </a:extLst>
          </p:cNvPr>
          <p:cNvSpPr txBox="1"/>
          <p:nvPr/>
        </p:nvSpPr>
        <p:spPr>
          <a:xfrm>
            <a:off x="25557775" y="24226671"/>
            <a:ext cx="5902652" cy="3554819"/>
          </a:xfrm>
          <a:prstGeom prst="rect">
            <a:avLst/>
          </a:prstGeom>
          <a:noFill/>
        </p:spPr>
        <p:txBody>
          <a:bodyPr wrap="square" rtlCol="0">
            <a:spAutoFit/>
          </a:bodyPr>
          <a:lstStyle/>
          <a:p>
            <a:pPr algn="ctr"/>
            <a:r>
              <a:rPr lang="es-MX" sz="2500" b="1" dirty="0"/>
              <a:t>Desplazamiento máximo</a:t>
            </a:r>
          </a:p>
          <a:p>
            <a:pPr algn="just"/>
            <a:endParaRPr lang="es-MX" sz="2500" dirty="0"/>
          </a:p>
          <a:p>
            <a:pPr algn="just"/>
            <a:r>
              <a:rPr lang="es-MX" sz="2500" dirty="0"/>
              <a:t>Se analizó el desplazamiento para cada uno de los modelos para dos condiciones (1303N y 1982N), se observó una disminución tendencial con respecto a los modelos. Donde el modelo 4 y 5 resultaron en un desplazamiento cercano al que ocurrió en el modelo base.</a:t>
            </a:r>
          </a:p>
        </p:txBody>
      </p:sp>
      <p:sp>
        <p:nvSpPr>
          <p:cNvPr id="183" name="CuadroTexto 182">
            <a:extLst>
              <a:ext uri="{FF2B5EF4-FFF2-40B4-BE49-F238E27FC236}">
                <a16:creationId xmlns:a16="http://schemas.microsoft.com/office/drawing/2014/main" id="{C00BDA05-5954-4393-8D81-2ADC935DE5EB}"/>
              </a:ext>
            </a:extLst>
          </p:cNvPr>
          <p:cNvSpPr txBox="1"/>
          <p:nvPr/>
        </p:nvSpPr>
        <p:spPr>
          <a:xfrm>
            <a:off x="25799544" y="29748691"/>
            <a:ext cx="5660883" cy="4324261"/>
          </a:xfrm>
          <a:prstGeom prst="rect">
            <a:avLst/>
          </a:prstGeom>
          <a:noFill/>
        </p:spPr>
        <p:txBody>
          <a:bodyPr wrap="square" rtlCol="0">
            <a:spAutoFit/>
          </a:bodyPr>
          <a:lstStyle/>
          <a:p>
            <a:pPr algn="ctr"/>
            <a:r>
              <a:rPr lang="es-MX" sz="2500" b="1" dirty="0"/>
              <a:t>Factor de seguridad mínimo</a:t>
            </a:r>
          </a:p>
          <a:p>
            <a:pPr algn="just"/>
            <a:endParaRPr lang="es-MX" sz="2500" dirty="0"/>
          </a:p>
          <a:p>
            <a:pPr algn="just"/>
            <a:r>
              <a:rPr lang="es-MX" sz="2500" dirty="0"/>
              <a:t>El factor de seguridad se ve influenciado por las dimensiones de los poros. Se demostró que para modelos con poros más pequeños el factor de seguridad aumentaba.</a:t>
            </a:r>
          </a:p>
          <a:p>
            <a:pPr algn="just"/>
            <a:r>
              <a:rPr lang="es-MX" sz="2500" dirty="0"/>
              <a:t>Es necesario considerad que el factor de seguridad esta dado por: </a:t>
            </a:r>
          </a:p>
          <a:p>
            <a:pPr algn="ctr"/>
            <a:r>
              <a:rPr lang="es-MX" sz="2500" dirty="0"/>
              <a:t>Factor de seguridad = Límite elástico / Esfuerzo máximo </a:t>
            </a:r>
          </a:p>
        </p:txBody>
      </p:sp>
      <p:sp>
        <p:nvSpPr>
          <p:cNvPr id="112" name="CuadroTexto 111">
            <a:extLst>
              <a:ext uri="{FF2B5EF4-FFF2-40B4-BE49-F238E27FC236}">
                <a16:creationId xmlns:a16="http://schemas.microsoft.com/office/drawing/2014/main" id="{C9EB38C7-5201-4E73-89F5-257FEA1BC10E}"/>
              </a:ext>
            </a:extLst>
          </p:cNvPr>
          <p:cNvSpPr txBox="1"/>
          <p:nvPr/>
        </p:nvSpPr>
        <p:spPr>
          <a:xfrm>
            <a:off x="16446356" y="36576000"/>
            <a:ext cx="15014071" cy="2215991"/>
          </a:xfrm>
          <a:prstGeom prst="rect">
            <a:avLst/>
          </a:prstGeom>
          <a:noFill/>
        </p:spPr>
        <p:txBody>
          <a:bodyPr wrap="square" rtlCol="0">
            <a:spAutoFit/>
          </a:bodyPr>
          <a:lstStyle/>
          <a:p>
            <a:pPr algn="just"/>
            <a:r>
              <a:rPr lang="en-US" sz="2400" dirty="0"/>
              <a:t>[2]	A. </a:t>
            </a:r>
            <a:r>
              <a:rPr lang="en-US" sz="2400" dirty="0" err="1"/>
              <a:t>Fiorentino</a:t>
            </a:r>
            <a:r>
              <a:rPr lang="en-US" sz="2400" dirty="0"/>
              <a:t>, G. </a:t>
            </a:r>
            <a:r>
              <a:rPr lang="en-US" sz="2400" dirty="0" err="1"/>
              <a:t>Zarattini</a:t>
            </a:r>
            <a:r>
              <a:rPr lang="en-US" sz="2400" dirty="0"/>
              <a:t>, U. </a:t>
            </a:r>
            <a:r>
              <a:rPr lang="en-US" sz="2400" dirty="0" err="1"/>
              <a:t>Pazzaglia</a:t>
            </a:r>
            <a:r>
              <a:rPr lang="en-US" sz="2400" dirty="0"/>
              <a:t>, and E. </a:t>
            </a:r>
            <a:r>
              <a:rPr lang="en-US" sz="2400" dirty="0" err="1"/>
              <a:t>Ceretti</a:t>
            </a:r>
            <a:r>
              <a:rPr lang="en-US" sz="2400" dirty="0"/>
              <a:t>, “Hip prosthesis design . Market analysis , new perspectives and an innovative solution .,” </a:t>
            </a:r>
            <a:r>
              <a:rPr lang="en-US" sz="2400" i="1" dirty="0"/>
              <a:t>ELSEVIER</a:t>
            </a:r>
            <a:r>
              <a:rPr lang="en-US" sz="2400" dirty="0"/>
              <a:t>, vol. 5, pp. 310–314, 2013.</a:t>
            </a:r>
            <a:endParaRPr lang="es-MX" sz="2400" dirty="0"/>
          </a:p>
          <a:p>
            <a:pPr algn="just"/>
            <a:endParaRPr lang="es-MX" sz="2400" dirty="0"/>
          </a:p>
          <a:p>
            <a:pPr algn="just"/>
            <a:r>
              <a:rPr lang="es-ES" sz="2400" dirty="0"/>
              <a:t>[5]	J. Rodríguez, M. Ocampo, A. Abúndez, J. Navarro, and G. Piña, “Estudio de transmisión de carga en el fémur humano,” </a:t>
            </a:r>
            <a:r>
              <a:rPr lang="es-ES" sz="2400" i="1" dirty="0"/>
              <a:t>Ing. </a:t>
            </a:r>
            <a:r>
              <a:rPr lang="en-US" sz="2400" i="1" dirty="0" err="1"/>
              <a:t>Mecánica</a:t>
            </a:r>
            <a:r>
              <a:rPr lang="en-US" sz="2400" i="1" dirty="0"/>
              <a:t> </a:t>
            </a:r>
            <a:r>
              <a:rPr lang="en-US" sz="2400" i="1" dirty="0" err="1"/>
              <a:t>Tecnol</a:t>
            </a:r>
            <a:r>
              <a:rPr lang="en-US" sz="2400" i="1" dirty="0"/>
              <a:t>. y </a:t>
            </a:r>
            <a:r>
              <a:rPr lang="en-US" sz="2400" i="1" dirty="0" err="1"/>
              <a:t>Desarro</a:t>
            </a:r>
            <a:r>
              <a:rPr lang="en-US" sz="2400" i="1" dirty="0"/>
              <a:t>.</a:t>
            </a:r>
            <a:r>
              <a:rPr lang="en-US" sz="2400" dirty="0"/>
              <a:t>, vol. 2, pp. 164–168, 2007.</a:t>
            </a:r>
            <a:endParaRPr lang="es-MX" sz="2400" dirty="0"/>
          </a:p>
          <a:p>
            <a:pPr algn="just"/>
            <a:endParaRPr lang="es-MX" dirty="0"/>
          </a:p>
        </p:txBody>
      </p:sp>
    </p:spTree>
    <p:extLst>
      <p:ext uri="{BB962C8B-B14F-4D97-AF65-F5344CB8AC3E}">
        <p14:creationId xmlns:p14="http://schemas.microsoft.com/office/powerpoint/2010/main" val="2145471709"/>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2119</TotalTime>
  <Words>1011</Words>
  <Application>Microsoft Office PowerPoint</Application>
  <PresentationFormat>Personalizado</PresentationFormat>
  <Paragraphs>44</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Calibri Light</vt:lpstr>
      <vt:lpstr>Tahoma</vt:lpstr>
      <vt:lpstr>Tema de Office</vt:lpstr>
      <vt:lpstr>Diseño constructal de prótesis femoral de revisión de artroplastia total de cadera no cementada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de peliculas delgadas de CuO por el proceso sol gel para su futura aplicación</dc:title>
  <dc:creator>JESSICA JUDITH LILLO RAMIRO</dc:creator>
  <cp:lastModifiedBy>Luis Villegas</cp:lastModifiedBy>
  <cp:revision>213</cp:revision>
  <dcterms:created xsi:type="dcterms:W3CDTF">2017-11-15T03:06:15Z</dcterms:created>
  <dcterms:modified xsi:type="dcterms:W3CDTF">2018-05-21T02:36:00Z</dcterms:modified>
</cp:coreProperties>
</file>