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32399288" cy="3968432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42" d="100"/>
          <a:sy n="42" d="100"/>
        </p:scale>
        <p:origin x="-821" y="-477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37201B-8D46-4798-9EE9-F37E7369C123}"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s-ES"/>
        </a:p>
      </dgm:t>
    </dgm:pt>
    <dgm:pt modelId="{66FD4C3D-4043-417B-B0CD-121396207EE7}">
      <dgm:prSet phldrT="[Texto]" custT="1"/>
      <dgm:spPr/>
      <dgm:t>
        <a:bodyPr/>
        <a:lstStyle/>
        <a:p>
          <a:r>
            <a:rPr lang="es-ES" sz="2400" dirty="0">
              <a:latin typeface="Arial" panose="020B0604020202020204" pitchFamily="34" charset="0"/>
              <a:cs typeface="Arial" panose="020B0604020202020204" pitchFamily="34" charset="0"/>
            </a:rPr>
            <a:t>Selección del sujeto de estudio</a:t>
          </a:r>
        </a:p>
      </dgm:t>
    </dgm:pt>
    <dgm:pt modelId="{0D1E794D-AB9A-4622-8B1E-BDD9A7FAC449}" type="parTrans" cxnId="{FF0006F7-883A-415D-A523-59C9390C0DB6}">
      <dgm:prSet/>
      <dgm:spPr/>
      <dgm:t>
        <a:bodyPr/>
        <a:lstStyle/>
        <a:p>
          <a:endParaRPr lang="es-ES"/>
        </a:p>
      </dgm:t>
    </dgm:pt>
    <dgm:pt modelId="{0FAE1BBF-5DF8-40A8-A240-F2DB227B08B0}" type="sibTrans" cxnId="{FF0006F7-883A-415D-A523-59C9390C0DB6}">
      <dgm:prSet/>
      <dgm:spPr/>
      <dgm:t>
        <a:bodyPr/>
        <a:lstStyle/>
        <a:p>
          <a:endParaRPr lang="es-ES"/>
        </a:p>
      </dgm:t>
    </dgm:pt>
    <dgm:pt modelId="{8C23A296-0482-4C05-A2DE-33A3A305FDFC}">
      <dgm:prSet phldrT="[Texto]" custT="1"/>
      <dgm:spPr/>
      <dgm:t>
        <a:bodyPr/>
        <a:lstStyle/>
        <a:p>
          <a:r>
            <a:rPr lang="es-ES" sz="2400" dirty="0">
              <a:latin typeface="Arial" panose="020B0604020202020204" pitchFamily="34" charset="0"/>
              <a:cs typeface="Arial" panose="020B0604020202020204" pitchFamily="34" charset="0"/>
            </a:rPr>
            <a:t>Adaptación protésica</a:t>
          </a:r>
        </a:p>
      </dgm:t>
    </dgm:pt>
    <dgm:pt modelId="{9245914C-0503-473E-97C1-20A3066A27F5}" type="parTrans" cxnId="{94BB99EC-6B49-4C63-8865-9673E3191A55}">
      <dgm:prSet/>
      <dgm:spPr/>
      <dgm:t>
        <a:bodyPr/>
        <a:lstStyle/>
        <a:p>
          <a:endParaRPr lang="es-ES"/>
        </a:p>
      </dgm:t>
    </dgm:pt>
    <dgm:pt modelId="{21A60C92-FDDB-44E8-B58F-115D4133EF10}" type="sibTrans" cxnId="{94BB99EC-6B49-4C63-8865-9673E3191A55}">
      <dgm:prSet/>
      <dgm:spPr/>
      <dgm:t>
        <a:bodyPr/>
        <a:lstStyle/>
        <a:p>
          <a:endParaRPr lang="es-ES"/>
        </a:p>
      </dgm:t>
    </dgm:pt>
    <dgm:pt modelId="{260061EE-DAC8-4771-8BA7-0AF26B935C55}">
      <dgm:prSet phldrT="[Texto]" custT="1"/>
      <dgm:spPr/>
      <dgm:t>
        <a:bodyPr/>
        <a:lstStyle/>
        <a:p>
          <a:r>
            <a:rPr lang="es-ES" sz="2400" dirty="0">
              <a:latin typeface="Arial" panose="020B0604020202020204" pitchFamily="34" charset="0"/>
              <a:cs typeface="Arial" panose="020B0604020202020204" pitchFamily="34" charset="0"/>
            </a:rPr>
            <a:t>Fabricación protésica</a:t>
          </a:r>
        </a:p>
      </dgm:t>
    </dgm:pt>
    <dgm:pt modelId="{E33C23A0-992E-40C4-ABE2-B07B3A22EBDB}" type="parTrans" cxnId="{99FE8FC8-BB23-4104-AEB4-217183C6AC54}">
      <dgm:prSet/>
      <dgm:spPr/>
      <dgm:t>
        <a:bodyPr/>
        <a:lstStyle/>
        <a:p>
          <a:endParaRPr lang="es-ES"/>
        </a:p>
      </dgm:t>
    </dgm:pt>
    <dgm:pt modelId="{11033B1E-34FD-4102-884D-78C99204F59C}" type="sibTrans" cxnId="{99FE8FC8-BB23-4104-AEB4-217183C6AC54}">
      <dgm:prSet/>
      <dgm:spPr/>
      <dgm:t>
        <a:bodyPr/>
        <a:lstStyle/>
        <a:p>
          <a:endParaRPr lang="es-ES"/>
        </a:p>
      </dgm:t>
    </dgm:pt>
    <dgm:pt modelId="{FB1D5A2E-4A8B-4E53-9B8C-5A7C3607BAC5}">
      <dgm:prSet phldrT="[Texto]" custT="1"/>
      <dgm:spPr/>
      <dgm:t>
        <a:bodyPr/>
        <a:lstStyle/>
        <a:p>
          <a:r>
            <a:rPr lang="es-ES" sz="2400" dirty="0">
              <a:latin typeface="Arial" panose="020B0604020202020204" pitchFamily="34" charset="0"/>
              <a:cs typeface="Arial" panose="020B0604020202020204" pitchFamily="34" charset="0"/>
            </a:rPr>
            <a:t>Entrega de la prótesis </a:t>
          </a:r>
        </a:p>
      </dgm:t>
    </dgm:pt>
    <dgm:pt modelId="{FE38FE0E-8986-4ED4-85AF-F44829677BFD}" type="parTrans" cxnId="{C212A148-F4B0-4B55-9712-543041F34AB2}">
      <dgm:prSet/>
      <dgm:spPr/>
      <dgm:t>
        <a:bodyPr/>
        <a:lstStyle/>
        <a:p>
          <a:endParaRPr lang="es-ES"/>
        </a:p>
      </dgm:t>
    </dgm:pt>
    <dgm:pt modelId="{138215CD-4830-426A-AA1D-FDDBD90F0F18}" type="sibTrans" cxnId="{C212A148-F4B0-4B55-9712-543041F34AB2}">
      <dgm:prSet/>
      <dgm:spPr/>
      <dgm:t>
        <a:bodyPr/>
        <a:lstStyle/>
        <a:p>
          <a:endParaRPr lang="es-ES"/>
        </a:p>
      </dgm:t>
    </dgm:pt>
    <dgm:pt modelId="{589EF0C9-C590-4C8E-BFAD-B1E50DFCEB21}">
      <dgm:prSet phldrT="[Texto]" custT="1"/>
      <dgm:spPr/>
      <dgm:t>
        <a:bodyPr/>
        <a:lstStyle/>
        <a:p>
          <a:r>
            <a:rPr lang="es-ES" sz="3600" b="1" dirty="0">
              <a:latin typeface="Arial" panose="020B0604020202020204" pitchFamily="34" charset="0"/>
              <a:cs typeface="Arial" panose="020B0604020202020204" pitchFamily="34" charset="0"/>
            </a:rPr>
            <a:t>Metodología</a:t>
          </a:r>
        </a:p>
      </dgm:t>
    </dgm:pt>
    <dgm:pt modelId="{9A00E550-3E9D-42AA-AE0D-27137811A77F}" type="parTrans" cxnId="{D0CF4766-A207-474F-AF6C-10407A45C6A0}">
      <dgm:prSet/>
      <dgm:spPr/>
      <dgm:t>
        <a:bodyPr/>
        <a:lstStyle/>
        <a:p>
          <a:endParaRPr lang="es-ES"/>
        </a:p>
      </dgm:t>
    </dgm:pt>
    <dgm:pt modelId="{2042F3A0-181B-4EAC-A2FA-400C5D43A2DB}" type="sibTrans" cxnId="{D0CF4766-A207-474F-AF6C-10407A45C6A0}">
      <dgm:prSet/>
      <dgm:spPr/>
      <dgm:t>
        <a:bodyPr/>
        <a:lstStyle/>
        <a:p>
          <a:endParaRPr lang="es-ES"/>
        </a:p>
      </dgm:t>
    </dgm:pt>
    <dgm:pt modelId="{E94BC644-6EBC-42A7-8A7D-976A071ED64C}" type="pres">
      <dgm:prSet presAssocID="{4B37201B-8D46-4798-9EE9-F37E7369C123}" presName="diagram" presStyleCnt="0">
        <dgm:presLayoutVars>
          <dgm:dir/>
          <dgm:resizeHandles val="exact"/>
        </dgm:presLayoutVars>
      </dgm:prSet>
      <dgm:spPr/>
    </dgm:pt>
    <dgm:pt modelId="{31CD6F1B-B88A-48D5-AEBA-DD36CC437A72}" type="pres">
      <dgm:prSet presAssocID="{589EF0C9-C590-4C8E-BFAD-B1E50DFCEB21}" presName="node" presStyleLbl="node1" presStyleIdx="0" presStyleCnt="5">
        <dgm:presLayoutVars>
          <dgm:bulletEnabled val="1"/>
        </dgm:presLayoutVars>
      </dgm:prSet>
      <dgm:spPr/>
    </dgm:pt>
    <dgm:pt modelId="{ECFB90CF-1534-42C3-BDFC-104C3F98A826}" type="pres">
      <dgm:prSet presAssocID="{2042F3A0-181B-4EAC-A2FA-400C5D43A2DB}" presName="sibTrans" presStyleLbl="sibTrans2D1" presStyleIdx="0" presStyleCnt="4"/>
      <dgm:spPr/>
    </dgm:pt>
    <dgm:pt modelId="{DEEE7763-F318-4E26-98BC-7B54E4472158}" type="pres">
      <dgm:prSet presAssocID="{2042F3A0-181B-4EAC-A2FA-400C5D43A2DB}" presName="connectorText" presStyleLbl="sibTrans2D1" presStyleIdx="0" presStyleCnt="4"/>
      <dgm:spPr/>
    </dgm:pt>
    <dgm:pt modelId="{E5539F89-F39B-47F5-861C-6293BD68241D}" type="pres">
      <dgm:prSet presAssocID="{66FD4C3D-4043-417B-B0CD-121396207EE7}" presName="node" presStyleLbl="node1" presStyleIdx="1" presStyleCnt="5">
        <dgm:presLayoutVars>
          <dgm:bulletEnabled val="1"/>
        </dgm:presLayoutVars>
      </dgm:prSet>
      <dgm:spPr/>
    </dgm:pt>
    <dgm:pt modelId="{3E150CBE-CE3F-45D9-BF60-713199AEB73D}" type="pres">
      <dgm:prSet presAssocID="{0FAE1BBF-5DF8-40A8-A240-F2DB227B08B0}" presName="sibTrans" presStyleLbl="sibTrans2D1" presStyleIdx="1" presStyleCnt="4"/>
      <dgm:spPr/>
    </dgm:pt>
    <dgm:pt modelId="{364D5510-133E-4AF6-875C-2121C61F40D2}" type="pres">
      <dgm:prSet presAssocID="{0FAE1BBF-5DF8-40A8-A240-F2DB227B08B0}" presName="connectorText" presStyleLbl="sibTrans2D1" presStyleIdx="1" presStyleCnt="4"/>
      <dgm:spPr/>
    </dgm:pt>
    <dgm:pt modelId="{33383964-9AC6-4166-99D1-8184FDB3CEA1}" type="pres">
      <dgm:prSet presAssocID="{8C23A296-0482-4C05-A2DE-33A3A305FDFC}" presName="node" presStyleLbl="node1" presStyleIdx="2" presStyleCnt="5">
        <dgm:presLayoutVars>
          <dgm:bulletEnabled val="1"/>
        </dgm:presLayoutVars>
      </dgm:prSet>
      <dgm:spPr/>
    </dgm:pt>
    <dgm:pt modelId="{BBA8C2B6-D9EA-4D8B-ABD6-55FC7E2743E6}" type="pres">
      <dgm:prSet presAssocID="{21A60C92-FDDB-44E8-B58F-115D4133EF10}" presName="sibTrans" presStyleLbl="sibTrans2D1" presStyleIdx="2" presStyleCnt="4"/>
      <dgm:spPr/>
    </dgm:pt>
    <dgm:pt modelId="{0060B124-6EA5-4DA5-927B-22D8E958C316}" type="pres">
      <dgm:prSet presAssocID="{21A60C92-FDDB-44E8-B58F-115D4133EF10}" presName="connectorText" presStyleLbl="sibTrans2D1" presStyleIdx="2" presStyleCnt="4"/>
      <dgm:spPr/>
    </dgm:pt>
    <dgm:pt modelId="{D4F83440-2CDF-4055-8E25-2959D0665ECB}" type="pres">
      <dgm:prSet presAssocID="{260061EE-DAC8-4771-8BA7-0AF26B935C55}" presName="node" presStyleLbl="node1" presStyleIdx="3" presStyleCnt="5">
        <dgm:presLayoutVars>
          <dgm:bulletEnabled val="1"/>
        </dgm:presLayoutVars>
      </dgm:prSet>
      <dgm:spPr/>
    </dgm:pt>
    <dgm:pt modelId="{5E0CA116-9600-4F6D-A26A-1B13CE3E04F2}" type="pres">
      <dgm:prSet presAssocID="{11033B1E-34FD-4102-884D-78C99204F59C}" presName="sibTrans" presStyleLbl="sibTrans2D1" presStyleIdx="3" presStyleCnt="4"/>
      <dgm:spPr/>
    </dgm:pt>
    <dgm:pt modelId="{FE9C9B74-949C-4D8E-89B2-C120CEE8268E}" type="pres">
      <dgm:prSet presAssocID="{11033B1E-34FD-4102-884D-78C99204F59C}" presName="connectorText" presStyleLbl="sibTrans2D1" presStyleIdx="3" presStyleCnt="4"/>
      <dgm:spPr/>
    </dgm:pt>
    <dgm:pt modelId="{19B60A80-B269-4936-AB30-B335404E2D5A}" type="pres">
      <dgm:prSet presAssocID="{FB1D5A2E-4A8B-4E53-9B8C-5A7C3607BAC5}" presName="node" presStyleLbl="node1" presStyleIdx="4" presStyleCnt="5">
        <dgm:presLayoutVars>
          <dgm:bulletEnabled val="1"/>
        </dgm:presLayoutVars>
      </dgm:prSet>
      <dgm:spPr/>
    </dgm:pt>
  </dgm:ptLst>
  <dgm:cxnLst>
    <dgm:cxn modelId="{B2BF3308-3099-4E67-BE58-9411EA2DFB7A}" type="presOf" srcId="{589EF0C9-C590-4C8E-BFAD-B1E50DFCEB21}" destId="{31CD6F1B-B88A-48D5-AEBA-DD36CC437A72}" srcOrd="0" destOrd="0" presId="urn:microsoft.com/office/officeart/2005/8/layout/process5"/>
    <dgm:cxn modelId="{EF3DF70E-4E8A-4853-8987-135BC7E2645B}" type="presOf" srcId="{2042F3A0-181B-4EAC-A2FA-400C5D43A2DB}" destId="{ECFB90CF-1534-42C3-BDFC-104C3F98A826}" srcOrd="0" destOrd="0" presId="urn:microsoft.com/office/officeart/2005/8/layout/process5"/>
    <dgm:cxn modelId="{B009BA60-52B4-4614-83E1-8ECF095877EB}" type="presOf" srcId="{21A60C92-FDDB-44E8-B58F-115D4133EF10}" destId="{0060B124-6EA5-4DA5-927B-22D8E958C316}" srcOrd="1" destOrd="0" presId="urn:microsoft.com/office/officeart/2005/8/layout/process5"/>
    <dgm:cxn modelId="{5BA9BA42-E07A-451B-9F6D-ED20B6A510A5}" type="presOf" srcId="{8C23A296-0482-4C05-A2DE-33A3A305FDFC}" destId="{33383964-9AC6-4166-99D1-8184FDB3CEA1}" srcOrd="0" destOrd="0" presId="urn:microsoft.com/office/officeart/2005/8/layout/process5"/>
    <dgm:cxn modelId="{67FDB143-18F6-4967-A22E-8DF93CBCB342}" type="presOf" srcId="{21A60C92-FDDB-44E8-B58F-115D4133EF10}" destId="{BBA8C2B6-D9EA-4D8B-ABD6-55FC7E2743E6}" srcOrd="0" destOrd="0" presId="urn:microsoft.com/office/officeart/2005/8/layout/process5"/>
    <dgm:cxn modelId="{D0CF4766-A207-474F-AF6C-10407A45C6A0}" srcId="{4B37201B-8D46-4798-9EE9-F37E7369C123}" destId="{589EF0C9-C590-4C8E-BFAD-B1E50DFCEB21}" srcOrd="0" destOrd="0" parTransId="{9A00E550-3E9D-42AA-AE0D-27137811A77F}" sibTransId="{2042F3A0-181B-4EAC-A2FA-400C5D43A2DB}"/>
    <dgm:cxn modelId="{2DE04868-418F-4C1D-B456-B203D89D51B1}" type="presOf" srcId="{11033B1E-34FD-4102-884D-78C99204F59C}" destId="{FE9C9B74-949C-4D8E-89B2-C120CEE8268E}" srcOrd="1" destOrd="0" presId="urn:microsoft.com/office/officeart/2005/8/layout/process5"/>
    <dgm:cxn modelId="{C212A148-F4B0-4B55-9712-543041F34AB2}" srcId="{4B37201B-8D46-4798-9EE9-F37E7369C123}" destId="{FB1D5A2E-4A8B-4E53-9B8C-5A7C3607BAC5}" srcOrd="4" destOrd="0" parTransId="{FE38FE0E-8986-4ED4-85AF-F44829677BFD}" sibTransId="{138215CD-4830-426A-AA1D-FDDBD90F0F18}"/>
    <dgm:cxn modelId="{6D732759-E1F6-4C97-B0C9-2B8773FEF65E}" type="presOf" srcId="{260061EE-DAC8-4771-8BA7-0AF26B935C55}" destId="{D4F83440-2CDF-4055-8E25-2959D0665ECB}" srcOrd="0" destOrd="0" presId="urn:microsoft.com/office/officeart/2005/8/layout/process5"/>
    <dgm:cxn modelId="{F15D7B8E-B311-4CEE-BF54-6888006FBCE9}" type="presOf" srcId="{0FAE1BBF-5DF8-40A8-A240-F2DB227B08B0}" destId="{364D5510-133E-4AF6-875C-2121C61F40D2}" srcOrd="1" destOrd="0" presId="urn:microsoft.com/office/officeart/2005/8/layout/process5"/>
    <dgm:cxn modelId="{94854491-CCF1-48D1-BE7C-050D923F5F7E}" type="presOf" srcId="{FB1D5A2E-4A8B-4E53-9B8C-5A7C3607BAC5}" destId="{19B60A80-B269-4936-AB30-B335404E2D5A}" srcOrd="0" destOrd="0" presId="urn:microsoft.com/office/officeart/2005/8/layout/process5"/>
    <dgm:cxn modelId="{D4B16693-DF42-4FAA-A368-6443AC0C0EEF}" type="presOf" srcId="{0FAE1BBF-5DF8-40A8-A240-F2DB227B08B0}" destId="{3E150CBE-CE3F-45D9-BF60-713199AEB73D}" srcOrd="0" destOrd="0" presId="urn:microsoft.com/office/officeart/2005/8/layout/process5"/>
    <dgm:cxn modelId="{390D55B2-E919-4D3C-BE90-F2B18EFCB8FC}" type="presOf" srcId="{2042F3A0-181B-4EAC-A2FA-400C5D43A2DB}" destId="{DEEE7763-F318-4E26-98BC-7B54E4472158}" srcOrd="1" destOrd="0" presId="urn:microsoft.com/office/officeart/2005/8/layout/process5"/>
    <dgm:cxn modelId="{99FE8FC8-BB23-4104-AEB4-217183C6AC54}" srcId="{4B37201B-8D46-4798-9EE9-F37E7369C123}" destId="{260061EE-DAC8-4771-8BA7-0AF26B935C55}" srcOrd="3" destOrd="0" parTransId="{E33C23A0-992E-40C4-ABE2-B07B3A22EBDB}" sibTransId="{11033B1E-34FD-4102-884D-78C99204F59C}"/>
    <dgm:cxn modelId="{6BB8DACE-A68F-4277-9EF1-83EA16C9252A}" type="presOf" srcId="{66FD4C3D-4043-417B-B0CD-121396207EE7}" destId="{E5539F89-F39B-47F5-861C-6293BD68241D}" srcOrd="0" destOrd="0" presId="urn:microsoft.com/office/officeart/2005/8/layout/process5"/>
    <dgm:cxn modelId="{3D9755E4-54E5-43FA-AF8C-055572EE58FE}" type="presOf" srcId="{11033B1E-34FD-4102-884D-78C99204F59C}" destId="{5E0CA116-9600-4F6D-A26A-1B13CE3E04F2}" srcOrd="0" destOrd="0" presId="urn:microsoft.com/office/officeart/2005/8/layout/process5"/>
    <dgm:cxn modelId="{94BB99EC-6B49-4C63-8865-9673E3191A55}" srcId="{4B37201B-8D46-4798-9EE9-F37E7369C123}" destId="{8C23A296-0482-4C05-A2DE-33A3A305FDFC}" srcOrd="2" destOrd="0" parTransId="{9245914C-0503-473E-97C1-20A3066A27F5}" sibTransId="{21A60C92-FDDB-44E8-B58F-115D4133EF10}"/>
    <dgm:cxn modelId="{FF0006F7-883A-415D-A523-59C9390C0DB6}" srcId="{4B37201B-8D46-4798-9EE9-F37E7369C123}" destId="{66FD4C3D-4043-417B-B0CD-121396207EE7}" srcOrd="1" destOrd="0" parTransId="{0D1E794D-AB9A-4622-8B1E-BDD9A7FAC449}" sibTransId="{0FAE1BBF-5DF8-40A8-A240-F2DB227B08B0}"/>
    <dgm:cxn modelId="{E03470F7-42D3-4787-A035-93D4345FD286}" type="presOf" srcId="{4B37201B-8D46-4798-9EE9-F37E7369C123}" destId="{E94BC644-6EBC-42A7-8A7D-976A071ED64C}" srcOrd="0" destOrd="0" presId="urn:microsoft.com/office/officeart/2005/8/layout/process5"/>
    <dgm:cxn modelId="{289A4E0A-F580-4640-B56F-7577F2BD0876}" type="presParOf" srcId="{E94BC644-6EBC-42A7-8A7D-976A071ED64C}" destId="{31CD6F1B-B88A-48D5-AEBA-DD36CC437A72}" srcOrd="0" destOrd="0" presId="urn:microsoft.com/office/officeart/2005/8/layout/process5"/>
    <dgm:cxn modelId="{D9DC3DD7-607A-4662-BB39-5E932E04EA9C}" type="presParOf" srcId="{E94BC644-6EBC-42A7-8A7D-976A071ED64C}" destId="{ECFB90CF-1534-42C3-BDFC-104C3F98A826}" srcOrd="1" destOrd="0" presId="urn:microsoft.com/office/officeart/2005/8/layout/process5"/>
    <dgm:cxn modelId="{5FF0CB29-CFCA-4FD8-8495-302CCDB5AE32}" type="presParOf" srcId="{ECFB90CF-1534-42C3-BDFC-104C3F98A826}" destId="{DEEE7763-F318-4E26-98BC-7B54E4472158}" srcOrd="0" destOrd="0" presId="urn:microsoft.com/office/officeart/2005/8/layout/process5"/>
    <dgm:cxn modelId="{933F0BFE-AEB0-4AC2-9F7C-4CF94B061BE3}" type="presParOf" srcId="{E94BC644-6EBC-42A7-8A7D-976A071ED64C}" destId="{E5539F89-F39B-47F5-861C-6293BD68241D}" srcOrd="2" destOrd="0" presId="urn:microsoft.com/office/officeart/2005/8/layout/process5"/>
    <dgm:cxn modelId="{C323D9E7-C105-48C9-9A99-BB7ADB211C60}" type="presParOf" srcId="{E94BC644-6EBC-42A7-8A7D-976A071ED64C}" destId="{3E150CBE-CE3F-45D9-BF60-713199AEB73D}" srcOrd="3" destOrd="0" presId="urn:microsoft.com/office/officeart/2005/8/layout/process5"/>
    <dgm:cxn modelId="{19C4395A-7A8B-4949-B86A-DEC1CD732FA9}" type="presParOf" srcId="{3E150CBE-CE3F-45D9-BF60-713199AEB73D}" destId="{364D5510-133E-4AF6-875C-2121C61F40D2}" srcOrd="0" destOrd="0" presId="urn:microsoft.com/office/officeart/2005/8/layout/process5"/>
    <dgm:cxn modelId="{86568AC2-7EE5-4236-A57E-510DA2DF37D6}" type="presParOf" srcId="{E94BC644-6EBC-42A7-8A7D-976A071ED64C}" destId="{33383964-9AC6-4166-99D1-8184FDB3CEA1}" srcOrd="4" destOrd="0" presId="urn:microsoft.com/office/officeart/2005/8/layout/process5"/>
    <dgm:cxn modelId="{F8E1BF6E-55D7-485E-9E37-15649816B952}" type="presParOf" srcId="{E94BC644-6EBC-42A7-8A7D-976A071ED64C}" destId="{BBA8C2B6-D9EA-4D8B-ABD6-55FC7E2743E6}" srcOrd="5" destOrd="0" presId="urn:microsoft.com/office/officeart/2005/8/layout/process5"/>
    <dgm:cxn modelId="{DA29BEB4-47CB-4CCD-8490-C0E6D67C974E}" type="presParOf" srcId="{BBA8C2B6-D9EA-4D8B-ABD6-55FC7E2743E6}" destId="{0060B124-6EA5-4DA5-927B-22D8E958C316}" srcOrd="0" destOrd="0" presId="urn:microsoft.com/office/officeart/2005/8/layout/process5"/>
    <dgm:cxn modelId="{5712121E-C603-4367-8BBE-5F29D9856C40}" type="presParOf" srcId="{E94BC644-6EBC-42A7-8A7D-976A071ED64C}" destId="{D4F83440-2CDF-4055-8E25-2959D0665ECB}" srcOrd="6" destOrd="0" presId="urn:microsoft.com/office/officeart/2005/8/layout/process5"/>
    <dgm:cxn modelId="{5EF40503-773A-453D-83DC-9ACD854C54A8}" type="presParOf" srcId="{E94BC644-6EBC-42A7-8A7D-976A071ED64C}" destId="{5E0CA116-9600-4F6D-A26A-1B13CE3E04F2}" srcOrd="7" destOrd="0" presId="urn:microsoft.com/office/officeart/2005/8/layout/process5"/>
    <dgm:cxn modelId="{28C9D837-593C-40B3-B940-FC45C1E0CCED}" type="presParOf" srcId="{5E0CA116-9600-4F6D-A26A-1B13CE3E04F2}" destId="{FE9C9B74-949C-4D8E-89B2-C120CEE8268E}" srcOrd="0" destOrd="0" presId="urn:microsoft.com/office/officeart/2005/8/layout/process5"/>
    <dgm:cxn modelId="{0A5B24DD-E9AE-4558-8CC5-92E59790C412}" type="presParOf" srcId="{E94BC644-6EBC-42A7-8A7D-976A071ED64C}" destId="{19B60A80-B269-4936-AB30-B335404E2D5A}" srcOrd="8" destOrd="0" presId="urn:microsoft.com/office/officeart/2005/8/layout/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D6F1B-B88A-48D5-AEBA-DD36CC437A72}">
      <dsp:nvSpPr>
        <dsp:cNvPr id="0" name=""/>
        <dsp:cNvSpPr/>
      </dsp:nvSpPr>
      <dsp:spPr>
        <a:xfrm>
          <a:off x="1474" y="1141351"/>
          <a:ext cx="3145382" cy="188722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ES" sz="3600" b="1" kern="1200" dirty="0">
              <a:latin typeface="Arial" panose="020B0604020202020204" pitchFamily="34" charset="0"/>
              <a:cs typeface="Arial" panose="020B0604020202020204" pitchFamily="34" charset="0"/>
            </a:rPr>
            <a:t>Metodología</a:t>
          </a:r>
        </a:p>
      </dsp:txBody>
      <dsp:txXfrm>
        <a:off x="56749" y="1196626"/>
        <a:ext cx="3034832" cy="1776679"/>
      </dsp:txXfrm>
    </dsp:sp>
    <dsp:sp modelId="{ECFB90CF-1534-42C3-BDFC-104C3F98A826}">
      <dsp:nvSpPr>
        <dsp:cNvPr id="0" name=""/>
        <dsp:cNvSpPr/>
      </dsp:nvSpPr>
      <dsp:spPr>
        <a:xfrm>
          <a:off x="3423650" y="1694939"/>
          <a:ext cx="666821" cy="78005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66850">
            <a:lnSpc>
              <a:spcPct val="90000"/>
            </a:lnSpc>
            <a:spcBef>
              <a:spcPct val="0"/>
            </a:spcBef>
            <a:spcAft>
              <a:spcPct val="35000"/>
            </a:spcAft>
            <a:buNone/>
          </a:pPr>
          <a:endParaRPr lang="es-ES" sz="3300" kern="1200"/>
        </a:p>
      </dsp:txBody>
      <dsp:txXfrm>
        <a:off x="3423650" y="1850950"/>
        <a:ext cx="466775" cy="468032"/>
      </dsp:txXfrm>
    </dsp:sp>
    <dsp:sp modelId="{E5539F89-F39B-47F5-861C-6293BD68241D}">
      <dsp:nvSpPr>
        <dsp:cNvPr id="0" name=""/>
        <dsp:cNvSpPr/>
      </dsp:nvSpPr>
      <dsp:spPr>
        <a:xfrm>
          <a:off x="4405009" y="1141351"/>
          <a:ext cx="3145382" cy="1887229"/>
        </a:xfrm>
        <a:prstGeom prst="roundRect">
          <a:avLst>
            <a:gd name="adj" fmla="val 10000"/>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Arial" panose="020B0604020202020204" pitchFamily="34" charset="0"/>
              <a:cs typeface="Arial" panose="020B0604020202020204" pitchFamily="34" charset="0"/>
            </a:rPr>
            <a:t>Selección del sujeto de estudio</a:t>
          </a:r>
        </a:p>
      </dsp:txBody>
      <dsp:txXfrm>
        <a:off x="4460284" y="1196626"/>
        <a:ext cx="3034832" cy="1776679"/>
      </dsp:txXfrm>
    </dsp:sp>
    <dsp:sp modelId="{3E150CBE-CE3F-45D9-BF60-713199AEB73D}">
      <dsp:nvSpPr>
        <dsp:cNvPr id="0" name=""/>
        <dsp:cNvSpPr/>
      </dsp:nvSpPr>
      <dsp:spPr>
        <a:xfrm rot="5400000">
          <a:off x="5644290" y="3248757"/>
          <a:ext cx="666821" cy="780054"/>
        </a:xfrm>
        <a:prstGeom prst="rightArrow">
          <a:avLst>
            <a:gd name="adj1" fmla="val 60000"/>
            <a:gd name="adj2" fmla="val 50000"/>
          </a:avLst>
        </a:prstGeom>
        <a:solidFill>
          <a:schemeClr val="accent5">
            <a:hueOff val="-2252848"/>
            <a:satOff val="-5806"/>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66850">
            <a:lnSpc>
              <a:spcPct val="90000"/>
            </a:lnSpc>
            <a:spcBef>
              <a:spcPct val="0"/>
            </a:spcBef>
            <a:spcAft>
              <a:spcPct val="35000"/>
            </a:spcAft>
            <a:buNone/>
          </a:pPr>
          <a:endParaRPr lang="es-ES" sz="3300" kern="1200"/>
        </a:p>
      </dsp:txBody>
      <dsp:txXfrm rot="-5400000">
        <a:off x="5743685" y="3305373"/>
        <a:ext cx="468032" cy="466775"/>
      </dsp:txXfrm>
    </dsp:sp>
    <dsp:sp modelId="{33383964-9AC6-4166-99D1-8184FDB3CEA1}">
      <dsp:nvSpPr>
        <dsp:cNvPr id="0" name=""/>
        <dsp:cNvSpPr/>
      </dsp:nvSpPr>
      <dsp:spPr>
        <a:xfrm>
          <a:off x="4405009" y="4286733"/>
          <a:ext cx="3145382" cy="1887229"/>
        </a:xfrm>
        <a:prstGeom prst="roundRect">
          <a:avLst>
            <a:gd name="adj" fmla="val 1000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Arial" panose="020B0604020202020204" pitchFamily="34" charset="0"/>
              <a:cs typeface="Arial" panose="020B0604020202020204" pitchFamily="34" charset="0"/>
            </a:rPr>
            <a:t>Adaptación protésica</a:t>
          </a:r>
        </a:p>
      </dsp:txBody>
      <dsp:txXfrm>
        <a:off x="4460284" y="4342008"/>
        <a:ext cx="3034832" cy="1776679"/>
      </dsp:txXfrm>
    </dsp:sp>
    <dsp:sp modelId="{BBA8C2B6-D9EA-4D8B-ABD6-55FC7E2743E6}">
      <dsp:nvSpPr>
        <dsp:cNvPr id="0" name=""/>
        <dsp:cNvSpPr/>
      </dsp:nvSpPr>
      <dsp:spPr>
        <a:xfrm rot="10800000">
          <a:off x="3461395" y="4840321"/>
          <a:ext cx="666821" cy="780054"/>
        </a:xfrm>
        <a:prstGeom prst="rightArrow">
          <a:avLst>
            <a:gd name="adj1" fmla="val 60000"/>
            <a:gd name="adj2" fmla="val 5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66850">
            <a:lnSpc>
              <a:spcPct val="90000"/>
            </a:lnSpc>
            <a:spcBef>
              <a:spcPct val="0"/>
            </a:spcBef>
            <a:spcAft>
              <a:spcPct val="35000"/>
            </a:spcAft>
            <a:buNone/>
          </a:pPr>
          <a:endParaRPr lang="es-ES" sz="3300" kern="1200"/>
        </a:p>
      </dsp:txBody>
      <dsp:txXfrm rot="10800000">
        <a:off x="3661441" y="4996332"/>
        <a:ext cx="466775" cy="468032"/>
      </dsp:txXfrm>
    </dsp:sp>
    <dsp:sp modelId="{D4F83440-2CDF-4055-8E25-2959D0665ECB}">
      <dsp:nvSpPr>
        <dsp:cNvPr id="0" name=""/>
        <dsp:cNvSpPr/>
      </dsp:nvSpPr>
      <dsp:spPr>
        <a:xfrm>
          <a:off x="1474" y="4286733"/>
          <a:ext cx="3145382" cy="1887229"/>
        </a:xfrm>
        <a:prstGeom prst="roundRect">
          <a:avLst>
            <a:gd name="adj" fmla="val 10000"/>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Arial" panose="020B0604020202020204" pitchFamily="34" charset="0"/>
              <a:cs typeface="Arial" panose="020B0604020202020204" pitchFamily="34" charset="0"/>
            </a:rPr>
            <a:t>Fabricación protésica</a:t>
          </a:r>
        </a:p>
      </dsp:txBody>
      <dsp:txXfrm>
        <a:off x="56749" y="4342008"/>
        <a:ext cx="3034832" cy="1776679"/>
      </dsp:txXfrm>
    </dsp:sp>
    <dsp:sp modelId="{5E0CA116-9600-4F6D-A26A-1B13CE3E04F2}">
      <dsp:nvSpPr>
        <dsp:cNvPr id="0" name=""/>
        <dsp:cNvSpPr/>
      </dsp:nvSpPr>
      <dsp:spPr>
        <a:xfrm rot="5400000">
          <a:off x="1240755" y="6394139"/>
          <a:ext cx="666821" cy="780054"/>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66850">
            <a:lnSpc>
              <a:spcPct val="90000"/>
            </a:lnSpc>
            <a:spcBef>
              <a:spcPct val="0"/>
            </a:spcBef>
            <a:spcAft>
              <a:spcPct val="35000"/>
            </a:spcAft>
            <a:buNone/>
          </a:pPr>
          <a:endParaRPr lang="es-ES" sz="3300" kern="1200"/>
        </a:p>
      </dsp:txBody>
      <dsp:txXfrm rot="-5400000">
        <a:off x="1340150" y="6450755"/>
        <a:ext cx="468032" cy="466775"/>
      </dsp:txXfrm>
    </dsp:sp>
    <dsp:sp modelId="{19B60A80-B269-4936-AB30-B335404E2D5A}">
      <dsp:nvSpPr>
        <dsp:cNvPr id="0" name=""/>
        <dsp:cNvSpPr/>
      </dsp:nvSpPr>
      <dsp:spPr>
        <a:xfrm>
          <a:off x="1474" y="7432115"/>
          <a:ext cx="3145382" cy="1887229"/>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Arial" panose="020B0604020202020204" pitchFamily="34" charset="0"/>
              <a:cs typeface="Arial" panose="020B0604020202020204" pitchFamily="34" charset="0"/>
            </a:rPr>
            <a:t>Entrega de la prótesis </a:t>
          </a:r>
        </a:p>
      </dsp:txBody>
      <dsp:txXfrm>
        <a:off x="56749" y="7487390"/>
        <a:ext cx="3034832" cy="1776679"/>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29947" y="6494637"/>
            <a:ext cx="27539395" cy="13816024"/>
          </a:xfrm>
        </p:spPr>
        <p:txBody>
          <a:bodyPr anchor="b"/>
          <a:lstStyle>
            <a:lvl1pPr algn="ctr">
              <a:defRPr sz="21259"/>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4049911" y="20843460"/>
            <a:ext cx="24299466" cy="9581189"/>
          </a:xfrm>
        </p:spPr>
        <p:txBody>
          <a:bodyPr/>
          <a:lstStyle>
            <a:lvl1pPr marL="0" indent="0" algn="ctr">
              <a:buNone/>
              <a:defRPr sz="8504"/>
            </a:lvl1pPr>
            <a:lvl2pPr marL="1619951" indent="0" algn="ctr">
              <a:buNone/>
              <a:defRPr sz="7086"/>
            </a:lvl2pPr>
            <a:lvl3pPr marL="3239902" indent="0" algn="ctr">
              <a:buNone/>
              <a:defRPr sz="6378"/>
            </a:lvl3pPr>
            <a:lvl4pPr marL="4859853" indent="0" algn="ctr">
              <a:buNone/>
              <a:defRPr sz="5669"/>
            </a:lvl4pPr>
            <a:lvl5pPr marL="6479804" indent="0" algn="ctr">
              <a:buNone/>
              <a:defRPr sz="5669"/>
            </a:lvl5pPr>
            <a:lvl6pPr marL="8099755" indent="0" algn="ctr">
              <a:buNone/>
              <a:defRPr sz="5669"/>
            </a:lvl6pPr>
            <a:lvl7pPr marL="9719706" indent="0" algn="ctr">
              <a:buNone/>
              <a:defRPr sz="5669"/>
            </a:lvl7pPr>
            <a:lvl8pPr marL="11339657" indent="0" algn="ctr">
              <a:buNone/>
              <a:defRPr sz="5669"/>
            </a:lvl8pPr>
            <a:lvl9pPr marL="12959608" indent="0" algn="ctr">
              <a:buNone/>
              <a:defRPr sz="566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E3A2D22E-417D-48D6-AAA0-D05DAC0941C6}" type="datetimeFigureOut">
              <a:rPr lang="en-US" smtClean="0"/>
              <a:t>5/18/2018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3598958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3A2D22E-417D-48D6-AAA0-D05DAC0941C6}" type="datetimeFigureOut">
              <a:rPr lang="en-US" smtClean="0"/>
              <a:t>5/18/2018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825497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5742" y="2112823"/>
            <a:ext cx="6986096" cy="3363063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227453" y="2112823"/>
            <a:ext cx="20553298" cy="33630631"/>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3A2D22E-417D-48D6-AAA0-D05DAC0941C6}" type="datetimeFigureOut">
              <a:rPr lang="en-US" smtClean="0"/>
              <a:t>5/18/2018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4149969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3A2D22E-417D-48D6-AAA0-D05DAC0941C6}" type="datetimeFigureOut">
              <a:rPr lang="en-US" smtClean="0"/>
              <a:t>5/18/2018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1876653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210578" y="9893534"/>
            <a:ext cx="27944386" cy="16507574"/>
          </a:xfrm>
        </p:spPr>
        <p:txBody>
          <a:bodyPr anchor="b"/>
          <a:lstStyle>
            <a:lvl1pPr>
              <a:defRPr sz="21259"/>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210578" y="26557276"/>
            <a:ext cx="27944386" cy="8680943"/>
          </a:xfrm>
        </p:spPr>
        <p:txBody>
          <a:bodyPr/>
          <a:lstStyle>
            <a:lvl1pPr marL="0" indent="0">
              <a:buNone/>
              <a:defRPr sz="8504">
                <a:solidFill>
                  <a:schemeClr val="tx1"/>
                </a:solidFill>
              </a:defRPr>
            </a:lvl1pPr>
            <a:lvl2pPr marL="1619951" indent="0">
              <a:buNone/>
              <a:defRPr sz="7086">
                <a:solidFill>
                  <a:schemeClr val="tx1">
                    <a:tint val="75000"/>
                  </a:schemeClr>
                </a:solidFill>
              </a:defRPr>
            </a:lvl2pPr>
            <a:lvl3pPr marL="3239902" indent="0">
              <a:buNone/>
              <a:defRPr sz="6378">
                <a:solidFill>
                  <a:schemeClr val="tx1">
                    <a:tint val="75000"/>
                  </a:schemeClr>
                </a:solidFill>
              </a:defRPr>
            </a:lvl3pPr>
            <a:lvl4pPr marL="4859853" indent="0">
              <a:buNone/>
              <a:defRPr sz="5669">
                <a:solidFill>
                  <a:schemeClr val="tx1">
                    <a:tint val="75000"/>
                  </a:schemeClr>
                </a:solidFill>
              </a:defRPr>
            </a:lvl4pPr>
            <a:lvl5pPr marL="6479804" indent="0">
              <a:buNone/>
              <a:defRPr sz="5669">
                <a:solidFill>
                  <a:schemeClr val="tx1">
                    <a:tint val="75000"/>
                  </a:schemeClr>
                </a:solidFill>
              </a:defRPr>
            </a:lvl5pPr>
            <a:lvl6pPr marL="8099755" indent="0">
              <a:buNone/>
              <a:defRPr sz="5669">
                <a:solidFill>
                  <a:schemeClr val="tx1">
                    <a:tint val="75000"/>
                  </a:schemeClr>
                </a:solidFill>
              </a:defRPr>
            </a:lvl6pPr>
            <a:lvl7pPr marL="9719706" indent="0">
              <a:buNone/>
              <a:defRPr sz="5669">
                <a:solidFill>
                  <a:schemeClr val="tx1">
                    <a:tint val="75000"/>
                  </a:schemeClr>
                </a:solidFill>
              </a:defRPr>
            </a:lvl7pPr>
            <a:lvl8pPr marL="11339657" indent="0">
              <a:buNone/>
              <a:defRPr sz="5669">
                <a:solidFill>
                  <a:schemeClr val="tx1">
                    <a:tint val="75000"/>
                  </a:schemeClr>
                </a:solidFill>
              </a:defRPr>
            </a:lvl8pPr>
            <a:lvl9pPr marL="12959608" indent="0">
              <a:buNone/>
              <a:defRPr sz="5669">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E3A2D22E-417D-48D6-AAA0-D05DAC0941C6}" type="datetimeFigureOut">
              <a:rPr lang="en-US" smtClean="0"/>
              <a:t>5/18/2018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3146994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227451" y="10564114"/>
            <a:ext cx="13769697" cy="2517934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6402140" y="10564114"/>
            <a:ext cx="13769697" cy="2517934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3A2D22E-417D-48D6-AAA0-D05DAC0941C6}" type="datetimeFigureOut">
              <a:rPr lang="en-US" smtClean="0"/>
              <a:t>5/18/2018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2091017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231671" y="2112832"/>
            <a:ext cx="27944386" cy="7670468"/>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31675" y="9728174"/>
            <a:ext cx="13706415" cy="4767628"/>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s-ES"/>
              <a:t>Editar los estilos de texto del patrón</a:t>
            </a:r>
          </a:p>
        </p:txBody>
      </p:sp>
      <p:sp>
        <p:nvSpPr>
          <p:cNvPr id="4" name="Content Placeholder 3"/>
          <p:cNvSpPr>
            <a:spLocks noGrp="1"/>
          </p:cNvSpPr>
          <p:nvPr>
            <p:ph sz="half" idx="2"/>
          </p:nvPr>
        </p:nvSpPr>
        <p:spPr>
          <a:xfrm>
            <a:off x="2231675" y="14495802"/>
            <a:ext cx="13706415" cy="2132114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6402142" y="9728174"/>
            <a:ext cx="13773917" cy="4767628"/>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s-ES"/>
              <a:t>Editar los estilos de texto del patrón</a:t>
            </a:r>
          </a:p>
        </p:txBody>
      </p:sp>
      <p:sp>
        <p:nvSpPr>
          <p:cNvPr id="6" name="Content Placeholder 5"/>
          <p:cNvSpPr>
            <a:spLocks noGrp="1"/>
          </p:cNvSpPr>
          <p:nvPr>
            <p:ph sz="quarter" idx="4"/>
          </p:nvPr>
        </p:nvSpPr>
        <p:spPr>
          <a:xfrm>
            <a:off x="16402142" y="14495802"/>
            <a:ext cx="13773917" cy="2132114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3A2D22E-417D-48D6-AAA0-D05DAC0941C6}" type="datetimeFigureOut">
              <a:rPr lang="en-US" smtClean="0"/>
              <a:t>5/18/2018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1108261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3A2D22E-417D-48D6-AAA0-D05DAC0941C6}" type="datetimeFigureOut">
              <a:rPr lang="en-US" smtClean="0"/>
              <a:t>5/18/2018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484430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A2D22E-417D-48D6-AAA0-D05DAC0941C6}" type="datetimeFigureOut">
              <a:rPr lang="en-US" smtClean="0"/>
              <a:t>5/18/2018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3993134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31671" y="2645622"/>
            <a:ext cx="10449614" cy="9259676"/>
          </a:xfrm>
        </p:spPr>
        <p:txBody>
          <a:bodyPr anchor="b"/>
          <a:lstStyle>
            <a:lvl1pPr>
              <a:defRPr sz="11338"/>
            </a:lvl1pPr>
          </a:lstStyle>
          <a:p>
            <a:r>
              <a:rPr lang="es-ES"/>
              <a:t>Haga clic para modificar el estilo de título del patrón</a:t>
            </a:r>
            <a:endParaRPr lang="en-US" dirty="0"/>
          </a:p>
        </p:txBody>
      </p:sp>
      <p:sp>
        <p:nvSpPr>
          <p:cNvPr id="3" name="Content Placeholder 2"/>
          <p:cNvSpPr>
            <a:spLocks noGrp="1"/>
          </p:cNvSpPr>
          <p:nvPr>
            <p:ph idx="1"/>
          </p:nvPr>
        </p:nvSpPr>
        <p:spPr>
          <a:xfrm>
            <a:off x="13773917" y="5713817"/>
            <a:ext cx="16402140" cy="28201592"/>
          </a:xfrm>
        </p:spPr>
        <p:txBody>
          <a:bodyPr/>
          <a:lstStyle>
            <a:lvl1pPr>
              <a:defRPr sz="11338"/>
            </a:lvl1pPr>
            <a:lvl2pPr>
              <a:defRPr sz="9921"/>
            </a:lvl2pPr>
            <a:lvl3pPr>
              <a:defRPr sz="8504"/>
            </a:lvl3pPr>
            <a:lvl4pPr>
              <a:defRPr sz="7086"/>
            </a:lvl4pPr>
            <a:lvl5pPr>
              <a:defRPr sz="7086"/>
            </a:lvl5pPr>
            <a:lvl6pPr>
              <a:defRPr sz="7086"/>
            </a:lvl6pPr>
            <a:lvl7pPr>
              <a:defRPr sz="7086"/>
            </a:lvl7pPr>
            <a:lvl8pPr>
              <a:defRPr sz="7086"/>
            </a:lvl8pPr>
            <a:lvl9pPr>
              <a:defRPr sz="7086"/>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231671" y="11905298"/>
            <a:ext cx="10449614" cy="22056036"/>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s-ES"/>
              <a:t>Editar los estilos de texto del patrón</a:t>
            </a:r>
          </a:p>
        </p:txBody>
      </p:sp>
      <p:sp>
        <p:nvSpPr>
          <p:cNvPr id="5" name="Date Placeholder 4"/>
          <p:cNvSpPr>
            <a:spLocks noGrp="1"/>
          </p:cNvSpPr>
          <p:nvPr>
            <p:ph type="dt" sz="half" idx="10"/>
          </p:nvPr>
        </p:nvSpPr>
        <p:spPr/>
        <p:txBody>
          <a:bodyPr/>
          <a:lstStyle/>
          <a:p>
            <a:fld id="{E3A2D22E-417D-48D6-AAA0-D05DAC0941C6}" type="datetimeFigureOut">
              <a:rPr lang="en-US" smtClean="0"/>
              <a:t>5/18/2018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114478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31671" y="2645622"/>
            <a:ext cx="10449614" cy="9259676"/>
          </a:xfrm>
        </p:spPr>
        <p:txBody>
          <a:bodyPr anchor="b"/>
          <a:lstStyle>
            <a:lvl1pPr>
              <a:defRPr sz="11338"/>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3773917" y="5713817"/>
            <a:ext cx="16402140" cy="28201592"/>
          </a:xfrm>
        </p:spPr>
        <p:txBody>
          <a:bodyPr anchor="t"/>
          <a:lstStyle>
            <a:lvl1pPr marL="0" indent="0">
              <a:buNone/>
              <a:defRPr sz="11338"/>
            </a:lvl1pPr>
            <a:lvl2pPr marL="1619951" indent="0">
              <a:buNone/>
              <a:defRPr sz="9921"/>
            </a:lvl2pPr>
            <a:lvl3pPr marL="3239902" indent="0">
              <a:buNone/>
              <a:defRPr sz="8504"/>
            </a:lvl3pPr>
            <a:lvl4pPr marL="4859853" indent="0">
              <a:buNone/>
              <a:defRPr sz="7086"/>
            </a:lvl4pPr>
            <a:lvl5pPr marL="6479804" indent="0">
              <a:buNone/>
              <a:defRPr sz="7086"/>
            </a:lvl5pPr>
            <a:lvl6pPr marL="8099755" indent="0">
              <a:buNone/>
              <a:defRPr sz="7086"/>
            </a:lvl6pPr>
            <a:lvl7pPr marL="9719706" indent="0">
              <a:buNone/>
              <a:defRPr sz="7086"/>
            </a:lvl7pPr>
            <a:lvl8pPr marL="11339657" indent="0">
              <a:buNone/>
              <a:defRPr sz="7086"/>
            </a:lvl8pPr>
            <a:lvl9pPr marL="12959608" indent="0">
              <a:buNone/>
              <a:defRPr sz="7086"/>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231671" y="11905298"/>
            <a:ext cx="10449614" cy="22056036"/>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s-ES"/>
              <a:t>Editar los estilos de texto del patrón</a:t>
            </a:r>
          </a:p>
        </p:txBody>
      </p:sp>
      <p:sp>
        <p:nvSpPr>
          <p:cNvPr id="5" name="Date Placeholder 4"/>
          <p:cNvSpPr>
            <a:spLocks noGrp="1"/>
          </p:cNvSpPr>
          <p:nvPr>
            <p:ph type="dt" sz="half" idx="10"/>
          </p:nvPr>
        </p:nvSpPr>
        <p:spPr/>
        <p:txBody>
          <a:bodyPr/>
          <a:lstStyle/>
          <a:p>
            <a:fld id="{E3A2D22E-417D-48D6-AAA0-D05DAC0941C6}" type="datetimeFigureOut">
              <a:rPr lang="en-US" smtClean="0"/>
              <a:t>5/18/2018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F253DC-A40C-414C-8FE4-4D556A3BF5D0}" type="slidenum">
              <a:rPr lang="en-US" smtClean="0"/>
              <a:t>‹Nº›</a:t>
            </a:fld>
            <a:endParaRPr lang="en-US"/>
          </a:p>
        </p:txBody>
      </p:sp>
    </p:spTree>
    <p:extLst>
      <p:ext uri="{BB962C8B-B14F-4D97-AF65-F5344CB8AC3E}">
        <p14:creationId xmlns:p14="http://schemas.microsoft.com/office/powerpoint/2010/main" val="2376109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451" y="2112832"/>
            <a:ext cx="27944386" cy="7670468"/>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27451" y="10564114"/>
            <a:ext cx="27944386" cy="25179340"/>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2227451" y="36781499"/>
            <a:ext cx="7289840" cy="2112823"/>
          </a:xfrm>
          <a:prstGeom prst="rect">
            <a:avLst/>
          </a:prstGeom>
        </p:spPr>
        <p:txBody>
          <a:bodyPr vert="horz" lIns="91440" tIns="45720" rIns="91440" bIns="45720" rtlCol="0" anchor="ctr"/>
          <a:lstStyle>
            <a:lvl1pPr algn="l">
              <a:defRPr sz="4252">
                <a:solidFill>
                  <a:schemeClr val="tx1">
                    <a:tint val="75000"/>
                  </a:schemeClr>
                </a:solidFill>
              </a:defRPr>
            </a:lvl1pPr>
          </a:lstStyle>
          <a:p>
            <a:fld id="{E3A2D22E-417D-48D6-AAA0-D05DAC0941C6}" type="datetimeFigureOut">
              <a:rPr lang="en-US" smtClean="0"/>
              <a:t>5/18/2018</a:t>
            </a:fld>
            <a:endParaRPr lang="en-US"/>
          </a:p>
        </p:txBody>
      </p:sp>
      <p:sp>
        <p:nvSpPr>
          <p:cNvPr id="5" name="Footer Placeholder 4"/>
          <p:cNvSpPr>
            <a:spLocks noGrp="1"/>
          </p:cNvSpPr>
          <p:nvPr>
            <p:ph type="ftr" sz="quarter" idx="3"/>
          </p:nvPr>
        </p:nvSpPr>
        <p:spPr>
          <a:xfrm>
            <a:off x="10732264" y="36781499"/>
            <a:ext cx="10934760" cy="2112823"/>
          </a:xfrm>
          <a:prstGeom prst="rect">
            <a:avLst/>
          </a:prstGeom>
        </p:spPr>
        <p:txBody>
          <a:bodyPr vert="horz" lIns="91440" tIns="45720" rIns="91440" bIns="45720" rtlCol="0" anchor="ctr"/>
          <a:lstStyle>
            <a:lvl1pPr algn="ctr">
              <a:defRPr sz="425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2881997" y="36781499"/>
            <a:ext cx="7289840" cy="2112823"/>
          </a:xfrm>
          <a:prstGeom prst="rect">
            <a:avLst/>
          </a:prstGeom>
        </p:spPr>
        <p:txBody>
          <a:bodyPr vert="horz" lIns="91440" tIns="45720" rIns="91440" bIns="45720" rtlCol="0" anchor="ctr"/>
          <a:lstStyle>
            <a:lvl1pPr algn="r">
              <a:defRPr sz="4252">
                <a:solidFill>
                  <a:schemeClr val="tx1">
                    <a:tint val="75000"/>
                  </a:schemeClr>
                </a:solidFill>
              </a:defRPr>
            </a:lvl1pPr>
          </a:lstStyle>
          <a:p>
            <a:fld id="{60F253DC-A40C-414C-8FE4-4D556A3BF5D0}" type="slidenum">
              <a:rPr lang="en-US" smtClean="0"/>
              <a:t>‹Nº›</a:t>
            </a:fld>
            <a:endParaRPr lang="en-US"/>
          </a:p>
        </p:txBody>
      </p:sp>
    </p:spTree>
    <p:extLst>
      <p:ext uri="{BB962C8B-B14F-4D97-AF65-F5344CB8AC3E}">
        <p14:creationId xmlns:p14="http://schemas.microsoft.com/office/powerpoint/2010/main" val="19895498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239902" rtl="0" eaLnBrk="1" latinLnBrk="0" hangingPunct="1">
        <a:lnSpc>
          <a:spcPct val="90000"/>
        </a:lnSpc>
        <a:spcBef>
          <a:spcPct val="0"/>
        </a:spcBef>
        <a:buNone/>
        <a:defRPr sz="15590" kern="1200">
          <a:solidFill>
            <a:schemeClr val="tx1"/>
          </a:solidFill>
          <a:latin typeface="+mj-lt"/>
          <a:ea typeface="+mj-ea"/>
          <a:cs typeface="+mj-cs"/>
        </a:defRPr>
      </a:lvl1pPr>
    </p:titleStyle>
    <p:body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p:bodyStyle>
    <p:otherStyle>
      <a:defPPr>
        <a:defRPr lang="en-US"/>
      </a:defPPr>
      <a:lvl1pPr marL="0" algn="l" defTabSz="3239902" rtl="0" eaLnBrk="1" latinLnBrk="0" hangingPunct="1">
        <a:defRPr sz="6378" kern="1200">
          <a:solidFill>
            <a:schemeClr val="tx1"/>
          </a:solidFill>
          <a:latin typeface="+mn-lt"/>
          <a:ea typeface="+mn-ea"/>
          <a:cs typeface="+mn-cs"/>
        </a:defRPr>
      </a:lvl1pPr>
      <a:lvl2pPr marL="1619951" algn="l" defTabSz="3239902" rtl="0" eaLnBrk="1" latinLnBrk="0" hangingPunct="1">
        <a:defRPr sz="6378" kern="1200">
          <a:solidFill>
            <a:schemeClr val="tx1"/>
          </a:solidFill>
          <a:latin typeface="+mn-lt"/>
          <a:ea typeface="+mn-ea"/>
          <a:cs typeface="+mn-cs"/>
        </a:defRPr>
      </a:lvl2pPr>
      <a:lvl3pPr marL="3239902" algn="l" defTabSz="3239902" rtl="0" eaLnBrk="1" latinLnBrk="0" hangingPunct="1">
        <a:defRPr sz="6378" kern="1200">
          <a:solidFill>
            <a:schemeClr val="tx1"/>
          </a:solidFill>
          <a:latin typeface="+mn-lt"/>
          <a:ea typeface="+mn-ea"/>
          <a:cs typeface="+mn-cs"/>
        </a:defRPr>
      </a:lvl3pPr>
      <a:lvl4pPr marL="4859853" algn="l" defTabSz="3239902" rtl="0" eaLnBrk="1" latinLnBrk="0" hangingPunct="1">
        <a:defRPr sz="6378" kern="1200">
          <a:solidFill>
            <a:schemeClr val="tx1"/>
          </a:solidFill>
          <a:latin typeface="+mn-lt"/>
          <a:ea typeface="+mn-ea"/>
          <a:cs typeface="+mn-cs"/>
        </a:defRPr>
      </a:lvl4pPr>
      <a:lvl5pPr marL="6479804" algn="l" defTabSz="3239902" rtl="0" eaLnBrk="1" latinLnBrk="0" hangingPunct="1">
        <a:defRPr sz="6378" kern="1200">
          <a:solidFill>
            <a:schemeClr val="tx1"/>
          </a:solidFill>
          <a:latin typeface="+mn-lt"/>
          <a:ea typeface="+mn-ea"/>
          <a:cs typeface="+mn-cs"/>
        </a:defRPr>
      </a:lvl5pPr>
      <a:lvl6pPr marL="8099755" algn="l" defTabSz="3239902" rtl="0" eaLnBrk="1" latinLnBrk="0" hangingPunct="1">
        <a:defRPr sz="6378" kern="1200">
          <a:solidFill>
            <a:schemeClr val="tx1"/>
          </a:solidFill>
          <a:latin typeface="+mn-lt"/>
          <a:ea typeface="+mn-ea"/>
          <a:cs typeface="+mn-cs"/>
        </a:defRPr>
      </a:lvl6pPr>
      <a:lvl7pPr marL="9719706" algn="l" defTabSz="3239902" rtl="0" eaLnBrk="1" latinLnBrk="0" hangingPunct="1">
        <a:defRPr sz="6378" kern="1200">
          <a:solidFill>
            <a:schemeClr val="tx1"/>
          </a:solidFill>
          <a:latin typeface="+mn-lt"/>
          <a:ea typeface="+mn-ea"/>
          <a:cs typeface="+mn-cs"/>
        </a:defRPr>
      </a:lvl7pPr>
      <a:lvl8pPr marL="11339657" algn="l" defTabSz="3239902" rtl="0" eaLnBrk="1" latinLnBrk="0" hangingPunct="1">
        <a:defRPr sz="6378" kern="1200">
          <a:solidFill>
            <a:schemeClr val="tx1"/>
          </a:solidFill>
          <a:latin typeface="+mn-lt"/>
          <a:ea typeface="+mn-ea"/>
          <a:cs typeface="+mn-cs"/>
        </a:defRPr>
      </a:lvl8pPr>
      <a:lvl9pPr marL="12959608" algn="l" defTabSz="3239902" rtl="0" eaLnBrk="1" latinLnBrk="0" hangingPunct="1">
        <a:defRPr sz="637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7.emf"/><Relationship Id="rId18" Type="http://schemas.openxmlformats.org/officeDocument/2006/relationships/image" Target="../media/image12.jpeg"/><Relationship Id="rId3" Type="http://schemas.openxmlformats.org/officeDocument/2006/relationships/image" Target="../media/image2.gif"/><Relationship Id="rId21" Type="http://schemas.openxmlformats.org/officeDocument/2006/relationships/image" Target="../media/image15.png"/><Relationship Id="rId7" Type="http://schemas.openxmlformats.org/officeDocument/2006/relationships/diagramQuickStyle" Target="../diagrams/quickStyle1.xml"/><Relationship Id="rId12" Type="http://schemas.openxmlformats.org/officeDocument/2006/relationships/image" Target="../media/image6.emf"/><Relationship Id="rId17" Type="http://schemas.openxmlformats.org/officeDocument/2006/relationships/image" Target="../media/image11.jpeg"/><Relationship Id="rId2" Type="http://schemas.openxmlformats.org/officeDocument/2006/relationships/image" Target="../media/image1.png"/><Relationship Id="rId16" Type="http://schemas.openxmlformats.org/officeDocument/2006/relationships/image" Target="../media/image10.jpeg"/><Relationship Id="rId20" Type="http://schemas.openxmlformats.org/officeDocument/2006/relationships/image" Target="../media/image14.emf"/><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5.emf"/><Relationship Id="rId5" Type="http://schemas.openxmlformats.org/officeDocument/2006/relationships/diagramData" Target="../diagrams/data1.xml"/><Relationship Id="rId15" Type="http://schemas.openxmlformats.org/officeDocument/2006/relationships/image" Target="../media/image9.png"/><Relationship Id="rId10" Type="http://schemas.openxmlformats.org/officeDocument/2006/relationships/image" Target="../media/image4.emf"/><Relationship Id="rId19" Type="http://schemas.openxmlformats.org/officeDocument/2006/relationships/image" Target="../media/image13.jpeg"/><Relationship Id="rId4" Type="http://schemas.openxmlformats.org/officeDocument/2006/relationships/image" Target="../media/image3.png"/><Relationship Id="rId9" Type="http://schemas.microsoft.com/office/2007/relationships/diagramDrawing" Target="../diagrams/drawing1.xml"/><Relationship Id="rId1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8" name="Rectángulo 37">
            <a:extLst>
              <a:ext uri="{FF2B5EF4-FFF2-40B4-BE49-F238E27FC236}">
                <a16:creationId xmlns:a16="http://schemas.microsoft.com/office/drawing/2014/main" id="{D7B6620B-A8CF-4BBE-A27F-3CE9D83A812A}"/>
              </a:ext>
            </a:extLst>
          </p:cNvPr>
          <p:cNvSpPr/>
          <p:nvPr/>
        </p:nvSpPr>
        <p:spPr>
          <a:xfrm>
            <a:off x="11230393" y="11340221"/>
            <a:ext cx="20172253" cy="178291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ángulo 14">
            <a:extLst>
              <a:ext uri="{FF2B5EF4-FFF2-40B4-BE49-F238E27FC236}">
                <a16:creationId xmlns:a16="http://schemas.microsoft.com/office/drawing/2014/main" id="{BDFC67E0-9329-43ED-8178-2030F6990A1B}"/>
              </a:ext>
            </a:extLst>
          </p:cNvPr>
          <p:cNvSpPr/>
          <p:nvPr/>
        </p:nvSpPr>
        <p:spPr>
          <a:xfrm>
            <a:off x="1371599" y="25502058"/>
            <a:ext cx="8492905" cy="104155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uadroTexto 4">
            <a:extLst>
              <a:ext uri="{FF2B5EF4-FFF2-40B4-BE49-F238E27FC236}">
                <a16:creationId xmlns:a16="http://schemas.microsoft.com/office/drawing/2014/main" id="{22C3573B-DF4F-443E-964B-5294A57722A2}"/>
              </a:ext>
            </a:extLst>
          </p:cNvPr>
          <p:cNvSpPr txBox="1"/>
          <p:nvPr/>
        </p:nvSpPr>
        <p:spPr>
          <a:xfrm>
            <a:off x="2895600" y="855275"/>
            <a:ext cx="26111200" cy="6601807"/>
          </a:xfrm>
          <a:prstGeom prst="rect">
            <a:avLst/>
          </a:prstGeom>
          <a:noFill/>
        </p:spPr>
        <p:txBody>
          <a:bodyPr wrap="square" rtlCol="0">
            <a:spAutoFit/>
          </a:bodyPr>
          <a:lstStyle/>
          <a:p>
            <a:pPr algn="ctr"/>
            <a:r>
              <a:rPr lang="es-ES" sz="8500" b="1" dirty="0">
                <a:latin typeface="Arial" panose="020B0604020202020204" pitchFamily="34" charset="0"/>
                <a:cs typeface="Arial" panose="020B0604020202020204" pitchFamily="34" charset="0"/>
              </a:rPr>
              <a:t>Desarrollo de prótesis económicas temáticas impresas en 3D enfocadas a extremidades superiores</a:t>
            </a:r>
          </a:p>
          <a:p>
            <a:pPr algn="ctr"/>
            <a:r>
              <a:rPr lang="en-US" sz="5600" dirty="0">
                <a:latin typeface="Arial" panose="020B0604020202020204" pitchFamily="34" charset="0"/>
                <a:cs typeface="Arial" panose="020B0604020202020204" pitchFamily="34" charset="0"/>
              </a:rPr>
              <a:t>Dailynne A. Moriel S.¹ y Erika G. Meraz T.¹</a:t>
            </a:r>
          </a:p>
          <a:p>
            <a:pPr algn="ctr"/>
            <a:r>
              <a:rPr lang="es-ES" sz="5600" dirty="0">
                <a:latin typeface="Arial" panose="020B0604020202020204" pitchFamily="34" charset="0"/>
                <a:cs typeface="Arial" panose="020B0604020202020204" pitchFamily="34" charset="0"/>
              </a:rPr>
              <a:t>¹Departamento de Ingeniería Eléctrica, Ingeniería Biomédica, UACJ, Cd. Juárez, Chihuahua, México.</a:t>
            </a:r>
            <a:endParaRPr lang="es-419" sz="5600" dirty="0">
              <a:latin typeface="Arial" panose="020B0604020202020204" pitchFamily="34" charset="0"/>
              <a:cs typeface="Arial" panose="020B0604020202020204" pitchFamily="34" charset="0"/>
            </a:endParaRPr>
          </a:p>
        </p:txBody>
      </p:sp>
      <p:sp>
        <p:nvSpPr>
          <p:cNvPr id="6" name="CuadroTexto 5">
            <a:extLst>
              <a:ext uri="{FF2B5EF4-FFF2-40B4-BE49-F238E27FC236}">
                <a16:creationId xmlns:a16="http://schemas.microsoft.com/office/drawing/2014/main" id="{00B426DB-FF9F-4E2C-8B3C-C106D7BC3B65}"/>
              </a:ext>
            </a:extLst>
          </p:cNvPr>
          <p:cNvSpPr txBox="1"/>
          <p:nvPr/>
        </p:nvSpPr>
        <p:spPr>
          <a:xfrm>
            <a:off x="27835636" y="2296009"/>
            <a:ext cx="55999" cy="545214"/>
          </a:xfrm>
          <a:prstGeom prst="rect">
            <a:avLst/>
          </a:prstGeom>
          <a:noFill/>
        </p:spPr>
        <p:txBody>
          <a:bodyPr wrap="square" rtlCol="0">
            <a:spAutoFit/>
          </a:bodyPr>
          <a:lstStyle/>
          <a:p>
            <a:endParaRPr lang="es-419" sz="2943" dirty="0"/>
          </a:p>
        </p:txBody>
      </p:sp>
      <p:pic>
        <p:nvPicPr>
          <p:cNvPr id="7" name="Picture 6" descr="http://www.uacj.mx/comunicacion/PublishingImages/Escudo%20UACJ%202015/Escudo%20uacj%202015-color-sin%20fondo.png">
            <a:extLst>
              <a:ext uri="{FF2B5EF4-FFF2-40B4-BE49-F238E27FC236}">
                <a16:creationId xmlns:a16="http://schemas.microsoft.com/office/drawing/2014/main" id="{FE4AB0F2-5713-470A-B3EE-99AE9D095C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415" y="1069946"/>
            <a:ext cx="3542554" cy="354255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http://sirio.uacj.mx/cgip/PublishingImages/logoiit.gif">
            <a:extLst>
              <a:ext uri="{FF2B5EF4-FFF2-40B4-BE49-F238E27FC236}">
                <a16:creationId xmlns:a16="http://schemas.microsoft.com/office/drawing/2014/main" id="{2EA7D59F-D04A-4611-A002-50F7FB5FA1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45259" y="638908"/>
            <a:ext cx="2910726" cy="164094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https://mecargala.files.wordpress.com/2011/04/biomedica-3331.png">
            <a:extLst>
              <a:ext uri="{FF2B5EF4-FFF2-40B4-BE49-F238E27FC236}">
                <a16:creationId xmlns:a16="http://schemas.microsoft.com/office/drawing/2014/main" id="{2A565769-3515-49A3-8ED1-7BAE627EAEF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2285" b="23898"/>
          <a:stretch/>
        </p:blipFill>
        <p:spPr bwMode="auto">
          <a:xfrm>
            <a:off x="28545259" y="2773583"/>
            <a:ext cx="3033345" cy="1935810"/>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A1F5871C-5DD6-4940-963D-21E10D5D0CBA}"/>
              </a:ext>
            </a:extLst>
          </p:cNvPr>
          <p:cNvSpPr txBox="1"/>
          <p:nvPr/>
        </p:nvSpPr>
        <p:spPr>
          <a:xfrm>
            <a:off x="1276698" y="7513606"/>
            <a:ext cx="30125948" cy="3231654"/>
          </a:xfrm>
          <a:prstGeom prst="rect">
            <a:avLst/>
          </a:prstGeom>
          <a:solidFill>
            <a:schemeClr val="bg1"/>
          </a:solidFill>
        </p:spPr>
        <p:txBody>
          <a:bodyPr wrap="square" rtlCol="0">
            <a:spAutoFit/>
          </a:bodyPr>
          <a:lstStyle/>
          <a:p>
            <a:r>
              <a:rPr lang="en-US" sz="3600" b="1" dirty="0" err="1"/>
              <a:t>Resumen</a:t>
            </a:r>
            <a:endParaRPr lang="en-US" sz="3600" b="1" dirty="0"/>
          </a:p>
          <a:p>
            <a:endParaRPr lang="es-ES"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México tiene una carencia significativa en la producción de prótesis y existe una insuficiente provisión de los mismos dispositivos a la población que lo requiere. La elaboración de una prótesis es costosa y un niño no utiliza su aparato durante periodos largos de tiempo debido al crecimiento. Para combatir ambas limitantes, se sugirió la fabricación de prótesis con el método de impresión 3D, puesto que investigaciones sugerían que este método era económico y rápido de elaborar. El presente trabajo tenía como objetivo general evaluar la factibilidad para adaptar y fabricar prótesis infantiles temáticas y económicas para miembro superior impresas en 3D. Para llevar a cabo la investigación se elaboró un dispositivo de principio a fin. Los resultados obtenidos fueron positivos, cumpliendo cada uno de los objetivos planteados desde el inicio del proyecto. Una de las partes más importantes fue el análisis de costos en relación venta/donación; en dicho análisis, se comprobó la factibilidad de fabricar prótesis a precios accesibles con la capacidad de generar ganancias que permitieran la donación de las mismas a niños con escasos recursos. Se plantearon tres escenarios, en el mejor se mostraba que por cada tres prótesis vendidas se podía donar una.</a:t>
            </a:r>
          </a:p>
        </p:txBody>
      </p:sp>
      <p:sp>
        <p:nvSpPr>
          <p:cNvPr id="13" name="CuadroTexto 12">
            <a:extLst>
              <a:ext uri="{FF2B5EF4-FFF2-40B4-BE49-F238E27FC236}">
                <a16:creationId xmlns:a16="http://schemas.microsoft.com/office/drawing/2014/main" id="{B1F61596-B4CF-431C-8362-FDC9EAF7A6EF}"/>
              </a:ext>
            </a:extLst>
          </p:cNvPr>
          <p:cNvSpPr txBox="1"/>
          <p:nvPr/>
        </p:nvSpPr>
        <p:spPr>
          <a:xfrm>
            <a:off x="1276698" y="11340222"/>
            <a:ext cx="8534468" cy="6924973"/>
          </a:xfrm>
          <a:prstGeom prst="rect">
            <a:avLst/>
          </a:prstGeom>
          <a:solidFill>
            <a:schemeClr val="bg1"/>
          </a:solidFill>
        </p:spPr>
        <p:txBody>
          <a:bodyPr wrap="square" rtlCol="0">
            <a:spAutoFit/>
          </a:bodyPr>
          <a:lstStyle/>
          <a:p>
            <a:r>
              <a:rPr lang="en-US" sz="3600" b="1" dirty="0" err="1"/>
              <a:t>Introducción</a:t>
            </a:r>
            <a:endParaRPr lang="en-US" sz="3600" b="1" dirty="0"/>
          </a:p>
          <a:p>
            <a:endParaRPr lang="es-ES"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El presente proyecto de investigación surge como una idea para cubrir la necesidad existente de prótesis infantiles económicas que, de la misma forma, ayuden a mejorar la autoestima del niño. Con la presente investigación, se espera contribuir a los análisis que se han realizado para la planeación y el desarrollo del Centro de Prótesis y Tecnologías de Asistencia de la Carrera de Ingeniería Biomédica de la Universidad Autónoma de Ciudad Juárez (UACJ). En México no se producen más de 1500 prótesis al año; por lo tanto, la demanda no se cubre y existe una insuficiente provisión de aparatos para abastecer a todas aquellas personas que sufren alguna amputación. Lamentablemente, de 100 discapacitados con dificultades para mover o usar sus brazos o manos, 14 son niños (0-14 años). La impresión 3D es la solución propuesta para atacar dicho problema. </a:t>
            </a:r>
          </a:p>
        </p:txBody>
      </p:sp>
      <p:sp>
        <p:nvSpPr>
          <p:cNvPr id="14" name="CuadroTexto 13">
            <a:extLst>
              <a:ext uri="{FF2B5EF4-FFF2-40B4-BE49-F238E27FC236}">
                <a16:creationId xmlns:a16="http://schemas.microsoft.com/office/drawing/2014/main" id="{C8856915-481D-46EB-8936-2DA80385B315}"/>
              </a:ext>
            </a:extLst>
          </p:cNvPr>
          <p:cNvSpPr txBox="1"/>
          <p:nvPr/>
        </p:nvSpPr>
        <p:spPr>
          <a:xfrm>
            <a:off x="1371600" y="18975138"/>
            <a:ext cx="8492904" cy="5816977"/>
          </a:xfrm>
          <a:prstGeom prst="rect">
            <a:avLst/>
          </a:prstGeom>
          <a:solidFill>
            <a:schemeClr val="bg1"/>
          </a:solidFill>
        </p:spPr>
        <p:txBody>
          <a:bodyPr wrap="square" rtlCol="0">
            <a:spAutoFit/>
          </a:bodyPr>
          <a:lstStyle/>
          <a:p>
            <a:r>
              <a:rPr lang="en-US" sz="3600" b="1" dirty="0" err="1"/>
              <a:t>Objetivos</a:t>
            </a:r>
            <a:endParaRPr lang="en-US" sz="3600" b="1" dirty="0"/>
          </a:p>
          <a:p>
            <a:endParaRPr lang="es-ES"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Evaluar la factibilidad para adaptar y fabricar prótesis infantiles temáticas y económicas para miembro superior impresas en 3D.</a:t>
            </a:r>
          </a:p>
          <a:p>
            <a:endParaRPr lang="es-ES"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-Definir los distintos niveles de amputación de miembro superior.</a:t>
            </a:r>
          </a:p>
          <a:p>
            <a:r>
              <a:rPr lang="es-ES" sz="2400" dirty="0">
                <a:latin typeface="Arial" panose="020B0604020202020204" pitchFamily="34" charset="0"/>
                <a:cs typeface="Arial" panose="020B0604020202020204" pitchFamily="34" charset="0"/>
              </a:rPr>
              <a:t>-Definir las características que se buscan en el material </a:t>
            </a:r>
          </a:p>
          <a:p>
            <a:r>
              <a:rPr lang="es-ES" sz="2400" dirty="0">
                <a:latin typeface="Arial" panose="020B0604020202020204" pitchFamily="34" charset="0"/>
                <a:cs typeface="Arial" panose="020B0604020202020204" pitchFamily="34" charset="0"/>
              </a:rPr>
              <a:t>-Estudiar los materiales y encontrar dos opciones óptimas.</a:t>
            </a:r>
          </a:p>
          <a:p>
            <a:r>
              <a:rPr lang="es-ES" sz="2400" dirty="0">
                <a:latin typeface="Arial" panose="020B0604020202020204" pitchFamily="34" charset="0"/>
                <a:cs typeface="Arial" panose="020B0604020202020204" pitchFamily="34" charset="0"/>
              </a:rPr>
              <a:t>-Hacer la adaptación del diseño según los diferentes niveles de amputación.</a:t>
            </a:r>
          </a:p>
          <a:p>
            <a:r>
              <a:rPr lang="es-ES" sz="2400" dirty="0">
                <a:latin typeface="Arial" panose="020B0604020202020204" pitchFamily="34" charset="0"/>
                <a:cs typeface="Arial" panose="020B0604020202020204" pitchFamily="34" charset="0"/>
              </a:rPr>
              <a:t>-Realizar las pruebas de impresión con los distintos materiales.</a:t>
            </a:r>
          </a:p>
          <a:p>
            <a:r>
              <a:rPr lang="es-ES" sz="2400" dirty="0">
                <a:latin typeface="Arial" panose="020B0604020202020204" pitchFamily="34" charset="0"/>
                <a:cs typeface="Arial" panose="020B0604020202020204" pitchFamily="34" charset="0"/>
              </a:rPr>
              <a:t>-Hacer un estudio económico del costo de fabricación.</a:t>
            </a:r>
          </a:p>
        </p:txBody>
      </p:sp>
      <p:graphicFrame>
        <p:nvGraphicFramePr>
          <p:cNvPr id="12" name="Diagrama 11">
            <a:extLst>
              <a:ext uri="{FF2B5EF4-FFF2-40B4-BE49-F238E27FC236}">
                <a16:creationId xmlns:a16="http://schemas.microsoft.com/office/drawing/2014/main" id="{B84685F3-2860-460D-887C-AB24DF784242}"/>
              </a:ext>
            </a:extLst>
          </p:cNvPr>
          <p:cNvGraphicFramePr/>
          <p:nvPr>
            <p:extLst>
              <p:ext uri="{D42A27DB-BD31-4B8C-83A1-F6EECF244321}">
                <p14:modId xmlns:p14="http://schemas.microsoft.com/office/powerpoint/2010/main" val="2792591299"/>
              </p:ext>
            </p:extLst>
          </p:nvPr>
        </p:nvGraphicFramePr>
        <p:xfrm>
          <a:off x="1585972" y="24761000"/>
          <a:ext cx="7551867" cy="1046069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1" name="CuadroTexto 20">
            <a:extLst>
              <a:ext uri="{FF2B5EF4-FFF2-40B4-BE49-F238E27FC236}">
                <a16:creationId xmlns:a16="http://schemas.microsoft.com/office/drawing/2014/main" id="{9DA98B53-D5BF-4E29-9894-CE5B6AFE1A25}"/>
              </a:ext>
            </a:extLst>
          </p:cNvPr>
          <p:cNvSpPr txBox="1"/>
          <p:nvPr/>
        </p:nvSpPr>
        <p:spPr>
          <a:xfrm>
            <a:off x="1383376" y="36612785"/>
            <a:ext cx="30072609" cy="2308324"/>
          </a:xfrm>
          <a:prstGeom prst="rect">
            <a:avLst/>
          </a:prstGeom>
          <a:solidFill>
            <a:schemeClr val="bg1"/>
          </a:solidFill>
        </p:spPr>
        <p:txBody>
          <a:bodyPr wrap="square" rtlCol="0">
            <a:spAutoFit/>
          </a:bodyPr>
          <a:lstStyle/>
          <a:p>
            <a:r>
              <a:rPr lang="en-US" sz="3600" b="1" dirty="0" err="1"/>
              <a:t>Referencias</a:t>
            </a:r>
            <a:endParaRPr lang="en-US" sz="3600" b="1" dirty="0"/>
          </a:p>
          <a:p>
            <a:endParaRPr lang="es-ES" dirty="0">
              <a:latin typeface="Arial" panose="020B0604020202020204" pitchFamily="34" charset="0"/>
              <a:cs typeface="Arial" panose="020B0604020202020204" pitchFamily="34" charset="0"/>
            </a:endParaRPr>
          </a:p>
          <a:p>
            <a:r>
              <a:rPr lang="es-ES" dirty="0">
                <a:latin typeface="Arial" panose="020B0604020202020204" pitchFamily="34" charset="0"/>
                <a:cs typeface="Arial" panose="020B0604020202020204" pitchFamily="34" charset="0"/>
              </a:rPr>
              <a:t>[1] </a:t>
            </a:r>
            <a:r>
              <a:rPr lang="es-ES" dirty="0" err="1">
                <a:latin typeface="Arial" panose="020B0604020202020204" pitchFamily="34" charset="0"/>
                <a:cs typeface="Arial" panose="020B0604020202020204" pitchFamily="34" charset="0"/>
              </a:rPr>
              <a:t>Give</a:t>
            </a:r>
            <a:r>
              <a:rPr lang="es-ES" dirty="0">
                <a:latin typeface="Arial" panose="020B0604020202020204" pitchFamily="34" charset="0"/>
                <a:cs typeface="Arial" panose="020B0604020202020204" pitchFamily="34" charset="0"/>
              </a:rPr>
              <a:t> me Five, “Nosotros”. [En línea]. Disponible en: http://casilvaca.wixsite.com/givemefive</a:t>
            </a:r>
            <a:endParaRPr lang="en-US" dirty="0">
              <a:latin typeface="Arial" panose="020B0604020202020204" pitchFamily="34" charset="0"/>
              <a:cs typeface="Arial" panose="020B0604020202020204" pitchFamily="34" charset="0"/>
            </a:endParaRPr>
          </a:p>
          <a:p>
            <a:r>
              <a:rPr lang="es-ES" dirty="0">
                <a:latin typeface="Arial" panose="020B0604020202020204" pitchFamily="34" charset="0"/>
                <a:cs typeface="Arial" panose="020B0604020202020204" pitchFamily="34" charset="0"/>
              </a:rPr>
              <a:t>[2] INEGI, “Discapacidad en México”, de Censo de Población y Vivienda 2010. [En línea]. Disponible en: http://cuentame.inegi.org.mx/poblacion/discapacidad.aspx?tema=P</a:t>
            </a:r>
            <a:endParaRPr lang="en-US" dirty="0">
              <a:latin typeface="Arial" panose="020B0604020202020204" pitchFamily="34" charset="0"/>
              <a:cs typeface="Arial" panose="020B0604020202020204" pitchFamily="34" charset="0"/>
            </a:endParaRPr>
          </a:p>
          <a:p>
            <a:r>
              <a:rPr lang="es-ES" dirty="0">
                <a:latin typeface="Arial" panose="020B0604020202020204" pitchFamily="34" charset="0"/>
                <a:cs typeface="Arial" panose="020B0604020202020204" pitchFamily="34" charset="0"/>
              </a:rPr>
              <a:t>[3] </a:t>
            </a:r>
            <a:r>
              <a:rPr lang="en-US" dirty="0">
                <a:latin typeface="Arial" panose="020B0604020202020204" pitchFamily="34" charset="0"/>
                <a:cs typeface="Arial" panose="020B0604020202020204" pitchFamily="34" charset="0"/>
              </a:rPr>
              <a:t>D. Radenkovic, A. </a:t>
            </a:r>
            <a:r>
              <a:rPr lang="en-US" dirty="0" err="1">
                <a:latin typeface="Arial" panose="020B0604020202020204" pitchFamily="34" charset="0"/>
                <a:cs typeface="Arial" panose="020B0604020202020204" pitchFamily="34" charset="0"/>
              </a:rPr>
              <a:t>Solouk</a:t>
            </a:r>
            <a:r>
              <a:rPr lang="en-US" dirty="0">
                <a:latin typeface="Arial" panose="020B0604020202020204" pitchFamily="34" charset="0"/>
                <a:cs typeface="Arial" panose="020B0604020202020204" pitchFamily="34" charset="0"/>
              </a:rPr>
              <a:t> and A. </a:t>
            </a:r>
            <a:r>
              <a:rPr lang="en-US" dirty="0" err="1">
                <a:latin typeface="Arial" panose="020B0604020202020204" pitchFamily="34" charset="0"/>
                <a:cs typeface="Arial" panose="020B0604020202020204" pitchFamily="34" charset="0"/>
              </a:rPr>
              <a:t>Seifalian</a:t>
            </a:r>
            <a:r>
              <a:rPr lang="en-US" dirty="0">
                <a:latin typeface="Arial" panose="020B0604020202020204" pitchFamily="34" charset="0"/>
                <a:cs typeface="Arial" panose="020B0604020202020204" pitchFamily="34" charset="0"/>
              </a:rPr>
              <a:t>, “Personalized development of human organs using 3D printing </a:t>
            </a:r>
            <a:r>
              <a:rPr lang="en-US" dirty="0" err="1">
                <a:latin typeface="Arial" panose="020B0604020202020204" pitchFamily="34" charset="0"/>
                <a:cs typeface="Arial" panose="020B0604020202020204" pitchFamily="34" charset="0"/>
              </a:rPr>
              <a:t>techonolgy</a:t>
            </a:r>
            <a:r>
              <a:rPr lang="en-US" dirty="0">
                <a:latin typeface="Arial" panose="020B0604020202020204" pitchFamily="34" charset="0"/>
                <a:cs typeface="Arial" panose="020B0604020202020204" pitchFamily="34" charset="0"/>
              </a:rPr>
              <a:t>”, Elsevier Medical Hypotheses, Vol. 87, pp. 30-33, </a:t>
            </a:r>
            <a:r>
              <a:rPr lang="en-US" dirty="0" err="1">
                <a:latin typeface="Arial" panose="020B0604020202020204" pitchFamily="34" charset="0"/>
                <a:cs typeface="Arial" panose="020B0604020202020204" pitchFamily="34" charset="0"/>
              </a:rPr>
              <a:t>diciembre</a:t>
            </a:r>
            <a:r>
              <a:rPr lang="en-US" dirty="0">
                <a:latin typeface="Arial" panose="020B0604020202020204" pitchFamily="34" charset="0"/>
                <a:cs typeface="Arial" panose="020B0604020202020204" pitchFamily="34" charset="0"/>
              </a:rPr>
              <a:t> 2015.</a:t>
            </a:r>
          </a:p>
          <a:p>
            <a:r>
              <a:rPr lang="es-ES" dirty="0">
                <a:latin typeface="Arial" panose="020B0604020202020204" pitchFamily="34" charset="0"/>
                <a:cs typeface="Arial" panose="020B0604020202020204" pitchFamily="34" charset="0"/>
              </a:rPr>
              <a:t>[4] </a:t>
            </a:r>
            <a:r>
              <a:rPr lang="en-US" dirty="0">
                <a:latin typeface="Arial" panose="020B0604020202020204" pitchFamily="34" charset="0"/>
                <a:cs typeface="Arial" panose="020B0604020202020204" pitchFamily="34" charset="0"/>
              </a:rPr>
              <a:t>R. Baguley, “3D Printing Materials: The Pros and Cons of Each Type,” </a:t>
            </a:r>
            <a:r>
              <a:rPr lang="en-US" i="1" dirty="0">
                <a:latin typeface="Arial" panose="020B0604020202020204" pitchFamily="34" charset="0"/>
                <a:cs typeface="Arial" panose="020B0604020202020204" pitchFamily="34" charset="0"/>
              </a:rPr>
              <a:t>Tom’s guide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febrero</a:t>
            </a:r>
            <a:r>
              <a:rPr lang="en-US" dirty="0">
                <a:latin typeface="Arial" panose="020B0604020202020204" pitchFamily="34" charset="0"/>
                <a:cs typeface="Arial" panose="020B0604020202020204" pitchFamily="34" charset="0"/>
              </a:rPr>
              <a:t> 2017. </a:t>
            </a:r>
            <a:r>
              <a:rPr lang="es-MX" dirty="0">
                <a:latin typeface="Arial" panose="020B0604020202020204" pitchFamily="34" charset="0"/>
                <a:cs typeface="Arial" panose="020B0604020202020204" pitchFamily="34" charset="0"/>
              </a:rPr>
              <a:t>[En línea]. Disponible en: https://www.tomsguide.com/us/3d-printing-materials,news-24392.html</a:t>
            </a:r>
            <a:endParaRPr lang="en-US" dirty="0">
              <a:latin typeface="Arial" panose="020B0604020202020204" pitchFamily="34" charset="0"/>
              <a:cs typeface="Arial" panose="020B0604020202020204" pitchFamily="34" charset="0"/>
            </a:endParaRPr>
          </a:p>
          <a:p>
            <a:r>
              <a:rPr lang="es-ES" dirty="0">
                <a:latin typeface="Arial" panose="020B0604020202020204" pitchFamily="34" charset="0"/>
                <a:cs typeface="Arial" panose="020B0604020202020204" pitchFamily="34" charset="0"/>
              </a:rPr>
              <a:t>[5] </a:t>
            </a:r>
            <a:r>
              <a:rPr lang="en-US" dirty="0">
                <a:latin typeface="Arial" panose="020B0604020202020204" pitchFamily="34" charset="0"/>
                <a:cs typeface="Arial" panose="020B0604020202020204" pitchFamily="34" charset="0"/>
              </a:rPr>
              <a:t>S. Engelmann, “Basics of Thermoforming and Thermoplastics,” </a:t>
            </a:r>
            <a:r>
              <a:rPr lang="en-US" i="1" dirty="0">
                <a:latin typeface="Arial" panose="020B0604020202020204" pitchFamily="34" charset="0"/>
                <a:cs typeface="Arial" panose="020B0604020202020204" pitchFamily="34" charset="0"/>
              </a:rPr>
              <a:t>Advanced Thermoforming</a:t>
            </a:r>
            <a:r>
              <a:rPr lang="en-US" dirty="0">
                <a:latin typeface="Arial" panose="020B0604020202020204" pitchFamily="34" charset="0"/>
                <a:cs typeface="Arial" panose="020B0604020202020204" pitchFamily="34" charset="0"/>
              </a:rPr>
              <a:t>, Wiley, 2012. </a:t>
            </a:r>
            <a:r>
              <a:rPr lang="es-ES" dirty="0">
                <a:latin typeface="Arial" panose="020B0604020202020204" pitchFamily="34" charset="0"/>
                <a:cs typeface="Arial" panose="020B0604020202020204" pitchFamily="34" charset="0"/>
              </a:rPr>
              <a:t>[En línea]. Disponible en: http://www.dynacure.nl/ </a:t>
            </a:r>
            <a:r>
              <a:rPr lang="es-ES" dirty="0" err="1">
                <a:latin typeface="Arial" panose="020B0604020202020204" pitchFamily="34" charset="0"/>
                <a:cs typeface="Arial" panose="020B0604020202020204" pitchFamily="34" charset="0"/>
              </a:rPr>
              <a:t>download</a:t>
            </a:r>
            <a:r>
              <a:rPr lang="es-ES" dirty="0">
                <a:latin typeface="Arial" panose="020B0604020202020204" pitchFamily="34" charset="0"/>
                <a:cs typeface="Arial" panose="020B0604020202020204" pitchFamily="34" charset="0"/>
              </a:rPr>
              <a:t>/Advanced%20thermoforming.pdf</a:t>
            </a:r>
            <a:endParaRPr lang="es-ES" sz="2400" dirty="0">
              <a:latin typeface="Arial" panose="020B0604020202020204" pitchFamily="34" charset="0"/>
              <a:cs typeface="Arial" panose="020B0604020202020204" pitchFamily="34" charset="0"/>
            </a:endParaRPr>
          </a:p>
        </p:txBody>
      </p:sp>
      <p:pic>
        <p:nvPicPr>
          <p:cNvPr id="23" name="Imagen 22">
            <a:extLst>
              <a:ext uri="{FF2B5EF4-FFF2-40B4-BE49-F238E27FC236}">
                <a16:creationId xmlns:a16="http://schemas.microsoft.com/office/drawing/2014/main" id="{E8143AF9-449C-47B4-9141-A31FB8A10B79}"/>
              </a:ext>
            </a:extLst>
          </p:cNvPr>
          <p:cNvPicPr>
            <a:picLocks noChangeAspect="1"/>
          </p:cNvPicPr>
          <p:nvPr/>
        </p:nvPicPr>
        <p:blipFill>
          <a:blip r:embed="rId10"/>
          <a:stretch>
            <a:fillRect/>
          </a:stretch>
        </p:blipFill>
        <p:spPr>
          <a:xfrm>
            <a:off x="12312005" y="12315181"/>
            <a:ext cx="19679377" cy="3702399"/>
          </a:xfrm>
          <a:prstGeom prst="rect">
            <a:avLst/>
          </a:prstGeom>
        </p:spPr>
      </p:pic>
      <p:pic>
        <p:nvPicPr>
          <p:cNvPr id="30" name="Imagen 29">
            <a:extLst>
              <a:ext uri="{FF2B5EF4-FFF2-40B4-BE49-F238E27FC236}">
                <a16:creationId xmlns:a16="http://schemas.microsoft.com/office/drawing/2014/main" id="{32E55B3B-B1B0-47A4-83FA-7146257A8EA0}"/>
              </a:ext>
            </a:extLst>
          </p:cNvPr>
          <p:cNvPicPr/>
          <p:nvPr/>
        </p:nvPicPr>
        <p:blipFill rotWithShape="1">
          <a:blip r:embed="rId11">
            <a:extLst>
              <a:ext uri="{28A0092B-C50C-407E-A947-70E740481C1C}">
                <a14:useLocalDpi xmlns:a14="http://schemas.microsoft.com/office/drawing/2010/main" val="0"/>
              </a:ext>
            </a:extLst>
          </a:blip>
          <a:srcRect r="53404"/>
          <a:stretch/>
        </p:blipFill>
        <p:spPr bwMode="auto">
          <a:xfrm>
            <a:off x="11626192" y="16114113"/>
            <a:ext cx="2459039" cy="2081741"/>
          </a:xfrm>
          <a:prstGeom prst="rect">
            <a:avLst/>
          </a:prstGeom>
          <a:noFill/>
          <a:ln>
            <a:noFill/>
          </a:ln>
        </p:spPr>
      </p:pic>
      <p:pic>
        <p:nvPicPr>
          <p:cNvPr id="31" name="Imagen 30">
            <a:extLst>
              <a:ext uri="{FF2B5EF4-FFF2-40B4-BE49-F238E27FC236}">
                <a16:creationId xmlns:a16="http://schemas.microsoft.com/office/drawing/2014/main" id="{D6125D35-AAFB-4977-B509-5F4F55C1B6E3}"/>
              </a:ext>
            </a:extLst>
          </p:cNvPr>
          <p:cNvPicPr/>
          <p:nvPr/>
        </p:nvPicPr>
        <p:blipFill rotWithShape="1">
          <a:blip r:embed="rId12">
            <a:extLst>
              <a:ext uri="{28A0092B-C50C-407E-A947-70E740481C1C}">
                <a14:useLocalDpi xmlns:a14="http://schemas.microsoft.com/office/drawing/2010/main" val="0"/>
              </a:ext>
            </a:extLst>
          </a:blip>
          <a:srcRect r="52831"/>
          <a:stretch/>
        </p:blipFill>
        <p:spPr bwMode="auto">
          <a:xfrm>
            <a:off x="11488618" y="18697852"/>
            <a:ext cx="2710923" cy="2187608"/>
          </a:xfrm>
          <a:prstGeom prst="rect">
            <a:avLst/>
          </a:prstGeom>
          <a:noFill/>
          <a:ln>
            <a:noFill/>
          </a:ln>
        </p:spPr>
      </p:pic>
      <p:pic>
        <p:nvPicPr>
          <p:cNvPr id="32" name="Imagen 31">
            <a:extLst>
              <a:ext uri="{FF2B5EF4-FFF2-40B4-BE49-F238E27FC236}">
                <a16:creationId xmlns:a16="http://schemas.microsoft.com/office/drawing/2014/main" id="{0774061D-8B24-4352-BAE0-990808FAD5AB}"/>
              </a:ext>
            </a:extLst>
          </p:cNvPr>
          <p:cNvPicPr/>
          <p:nvPr/>
        </p:nvPicPr>
        <p:blipFill rotWithShape="1">
          <a:blip r:embed="rId13">
            <a:extLst>
              <a:ext uri="{28A0092B-C50C-407E-A947-70E740481C1C}">
                <a14:useLocalDpi xmlns:a14="http://schemas.microsoft.com/office/drawing/2010/main" val="0"/>
              </a:ext>
            </a:extLst>
          </a:blip>
          <a:srcRect l="47780"/>
          <a:stretch/>
        </p:blipFill>
        <p:spPr bwMode="auto">
          <a:xfrm>
            <a:off x="14457765" y="16045744"/>
            <a:ext cx="2888192" cy="2150110"/>
          </a:xfrm>
          <a:prstGeom prst="rect">
            <a:avLst/>
          </a:prstGeom>
          <a:noFill/>
          <a:ln>
            <a:noFill/>
          </a:ln>
        </p:spPr>
      </p:pic>
      <p:pic>
        <p:nvPicPr>
          <p:cNvPr id="34" name="Imagen 33">
            <a:extLst>
              <a:ext uri="{FF2B5EF4-FFF2-40B4-BE49-F238E27FC236}">
                <a16:creationId xmlns:a16="http://schemas.microsoft.com/office/drawing/2014/main" id="{55B48F64-B8A9-4EDA-8E4C-108373139EE7}"/>
              </a:ext>
            </a:extLst>
          </p:cNvPr>
          <p:cNvPicPr/>
          <p:nvPr/>
        </p:nvPicPr>
        <p:blipFill rotWithShape="1">
          <a:blip r:embed="rId14">
            <a:extLst>
              <a:ext uri="{28A0092B-C50C-407E-A947-70E740481C1C}">
                <a14:useLocalDpi xmlns:a14="http://schemas.microsoft.com/office/drawing/2010/main" val="0"/>
              </a:ext>
            </a:extLst>
          </a:blip>
          <a:srcRect r="51847"/>
          <a:stretch/>
        </p:blipFill>
        <p:spPr bwMode="auto">
          <a:xfrm>
            <a:off x="14457765" y="18676269"/>
            <a:ext cx="2977443" cy="2075038"/>
          </a:xfrm>
          <a:prstGeom prst="rect">
            <a:avLst/>
          </a:prstGeom>
          <a:noFill/>
          <a:ln>
            <a:noFill/>
          </a:ln>
        </p:spPr>
      </p:pic>
      <p:pic>
        <p:nvPicPr>
          <p:cNvPr id="36" name="Imagen 35">
            <a:extLst>
              <a:ext uri="{FF2B5EF4-FFF2-40B4-BE49-F238E27FC236}">
                <a16:creationId xmlns:a16="http://schemas.microsoft.com/office/drawing/2014/main" id="{E214DFF1-E047-4132-9E3E-1B73ABAEC964}"/>
              </a:ext>
            </a:extLst>
          </p:cNvPr>
          <p:cNvPicPr/>
          <p:nvPr/>
        </p:nvPicPr>
        <p:blipFill rotWithShape="1">
          <a:blip r:embed="rId15"/>
          <a:srcRect t="13841" b="8034"/>
          <a:stretch/>
        </p:blipFill>
        <p:spPr bwMode="auto">
          <a:xfrm>
            <a:off x="25814973" y="16148891"/>
            <a:ext cx="4153323" cy="3046879"/>
          </a:xfrm>
          <a:prstGeom prst="rect">
            <a:avLst/>
          </a:prstGeom>
          <a:extLst>
            <a:ext uri="{53640926-AAD7-44D8-BBD7-CCE9431645EC}">
              <a14:shadowObscured xmlns:a14="http://schemas.microsoft.com/office/drawing/2010/main"/>
            </a:ext>
          </a:extLst>
        </p:spPr>
      </p:pic>
      <p:sp>
        <p:nvSpPr>
          <p:cNvPr id="39" name="CuadroTexto 38">
            <a:extLst>
              <a:ext uri="{FF2B5EF4-FFF2-40B4-BE49-F238E27FC236}">
                <a16:creationId xmlns:a16="http://schemas.microsoft.com/office/drawing/2014/main" id="{85E3CB4E-9FC1-43E6-8B27-27F06339EF0F}"/>
              </a:ext>
            </a:extLst>
          </p:cNvPr>
          <p:cNvSpPr txBox="1"/>
          <p:nvPr/>
        </p:nvSpPr>
        <p:spPr>
          <a:xfrm>
            <a:off x="11230393" y="11381786"/>
            <a:ext cx="7066958" cy="1015663"/>
          </a:xfrm>
          <a:prstGeom prst="rect">
            <a:avLst/>
          </a:prstGeom>
          <a:solidFill>
            <a:schemeClr val="bg1"/>
          </a:solidFill>
        </p:spPr>
        <p:txBody>
          <a:bodyPr wrap="square" rtlCol="0">
            <a:spAutoFit/>
          </a:bodyPr>
          <a:lstStyle/>
          <a:p>
            <a:r>
              <a:rPr lang="en-US" sz="3600" b="1" dirty="0" err="1"/>
              <a:t>Resultados</a:t>
            </a:r>
            <a:endParaRPr lang="en-US" sz="3600" b="1" dirty="0"/>
          </a:p>
          <a:p>
            <a:endParaRPr lang="es-ES" sz="2400" dirty="0">
              <a:latin typeface="Arial" panose="020B0604020202020204" pitchFamily="34" charset="0"/>
              <a:cs typeface="Arial" panose="020B0604020202020204" pitchFamily="34" charset="0"/>
            </a:endParaRPr>
          </a:p>
        </p:txBody>
      </p:sp>
      <p:pic>
        <p:nvPicPr>
          <p:cNvPr id="40" name="Imagen 39" descr="https://scontent.fhmo2-1.fna.fbcdn.net/v/t1.15752-9/31351115_10157499989524478_2765483923830996992_n.jpg?_nc_cat=0&amp;oh=a82a77dc7f5f420a21c9004d8798a9a1&amp;oe=5B55F7A7">
            <a:extLst>
              <a:ext uri="{FF2B5EF4-FFF2-40B4-BE49-F238E27FC236}">
                <a16:creationId xmlns:a16="http://schemas.microsoft.com/office/drawing/2014/main" id="{C546A814-6B2B-4289-B144-F84AEA732F65}"/>
              </a:ext>
            </a:extLst>
          </p:cNvPr>
          <p:cNvPicPr/>
          <p:nvPr/>
        </p:nvPicPr>
        <p:blipFill>
          <a:blip r:embed="rId16">
            <a:extLst>
              <a:ext uri="{28A0092B-C50C-407E-A947-70E740481C1C}">
                <a14:useLocalDpi xmlns:a14="http://schemas.microsoft.com/office/drawing/2010/main" val="0"/>
              </a:ext>
            </a:extLst>
          </a:blip>
          <a:srcRect/>
          <a:stretch>
            <a:fillRect/>
          </a:stretch>
        </p:blipFill>
        <p:spPr bwMode="auto">
          <a:xfrm>
            <a:off x="11765415" y="21346268"/>
            <a:ext cx="3016969" cy="3622822"/>
          </a:xfrm>
          <a:prstGeom prst="rect">
            <a:avLst/>
          </a:prstGeom>
          <a:noFill/>
          <a:ln>
            <a:noFill/>
          </a:ln>
        </p:spPr>
      </p:pic>
      <p:pic>
        <p:nvPicPr>
          <p:cNvPr id="43" name="Picture 2" descr="https://scontent.fhmo2-1.fna.fbcdn.net/v/t1.15752-9/32294761_10157543280999478_7472261093717442560_n.jpg?_nc_cat=0&amp;oh=d8e6ae1722500a5389e85b895751d9f2&amp;oe=5B5043AC">
            <a:extLst>
              <a:ext uri="{FF2B5EF4-FFF2-40B4-BE49-F238E27FC236}">
                <a16:creationId xmlns:a16="http://schemas.microsoft.com/office/drawing/2014/main" id="{540939BE-05B9-4176-90D1-169D0DBCAB60}"/>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17954" t="24724" r="9555" b="26389"/>
          <a:stretch/>
        </p:blipFill>
        <p:spPr bwMode="auto">
          <a:xfrm>
            <a:off x="21214499" y="16186537"/>
            <a:ext cx="3266100" cy="2971588"/>
          </a:xfrm>
          <a:prstGeom prst="rect">
            <a:avLst/>
          </a:prstGeom>
          <a:noFill/>
          <a:extLst>
            <a:ext uri="{909E8E84-426E-40DD-AFC4-6F175D3DCCD1}">
              <a14:hiddenFill xmlns:a14="http://schemas.microsoft.com/office/drawing/2010/main">
                <a:solidFill>
                  <a:srgbClr val="FFFFFF"/>
                </a:solidFill>
              </a14:hiddenFill>
            </a:ext>
          </a:extLst>
        </p:spPr>
      </p:pic>
      <p:pic>
        <p:nvPicPr>
          <p:cNvPr id="46" name="Imagen 45" descr="https://scontent.fhmo2-1.fna.fbcdn.net/v/t1.15752-9/32191148_10157543281734478_4561994969094553600_n.jpg?_nc_cat=0&amp;oh=34d15d04b406cbe11fba69ea19e4b773&amp;oe=5B51E6D0">
            <a:extLst>
              <a:ext uri="{FF2B5EF4-FFF2-40B4-BE49-F238E27FC236}">
                <a16:creationId xmlns:a16="http://schemas.microsoft.com/office/drawing/2014/main" id="{5BEC05D8-EE50-4DFF-996B-59F4E09FB6A4}"/>
              </a:ext>
            </a:extLst>
          </p:cNvPr>
          <p:cNvPicPr/>
          <p:nvPr/>
        </p:nvPicPr>
        <p:blipFill rotWithShape="1">
          <a:blip r:embed="rId18">
            <a:extLst>
              <a:ext uri="{28A0092B-C50C-407E-A947-70E740481C1C}">
                <a14:useLocalDpi xmlns:a14="http://schemas.microsoft.com/office/drawing/2010/main" val="0"/>
              </a:ext>
            </a:extLst>
          </a:blip>
          <a:srcRect r="-2" b="11012"/>
          <a:stretch/>
        </p:blipFill>
        <p:spPr bwMode="auto">
          <a:xfrm>
            <a:off x="17645582" y="16321791"/>
            <a:ext cx="3269291" cy="3603735"/>
          </a:xfrm>
          <a:custGeom>
            <a:avLst/>
            <a:gdLst>
              <a:gd name="connsiteX0" fmla="*/ 1082595 w 5234519"/>
              <a:gd name="connsiteY0" fmla="*/ 0 h 6210629"/>
              <a:gd name="connsiteX1" fmla="*/ 3027450 w 5234519"/>
              <a:gd name="connsiteY1" fmla="*/ 0 h 6210629"/>
              <a:gd name="connsiteX2" fmla="*/ 3291029 w 5234519"/>
              <a:gd name="connsiteY2" fmla="*/ 96471 h 6210629"/>
              <a:gd name="connsiteX3" fmla="*/ 5234519 w 5234519"/>
              <a:gd name="connsiteY3" fmla="*/ 3028517 h 6210629"/>
              <a:gd name="connsiteX4" fmla="*/ 2052407 w 5234519"/>
              <a:gd name="connsiteY4" fmla="*/ 6210629 h 6210629"/>
              <a:gd name="connsiteX5" fmla="*/ 28288 w 5234519"/>
              <a:gd name="connsiteY5" fmla="*/ 5483989 h 6210629"/>
              <a:gd name="connsiteX6" fmla="*/ 0 w 5234519"/>
              <a:gd name="connsiteY6" fmla="*/ 5458279 h 6210629"/>
              <a:gd name="connsiteX7" fmla="*/ 0 w 5234519"/>
              <a:gd name="connsiteY7" fmla="*/ 598754 h 6210629"/>
              <a:gd name="connsiteX8" fmla="*/ 28288 w 5234519"/>
              <a:gd name="connsiteY8" fmla="*/ 573044 h 6210629"/>
              <a:gd name="connsiteX9" fmla="*/ 958290 w 5234519"/>
              <a:gd name="connsiteY9" fmla="*/ 39494 h 6210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34519" h="6210629">
                <a:moveTo>
                  <a:pt x="1082595" y="0"/>
                </a:moveTo>
                <a:lnTo>
                  <a:pt x="3027450" y="0"/>
                </a:lnTo>
                <a:lnTo>
                  <a:pt x="3291029" y="96471"/>
                </a:lnTo>
                <a:cubicBezTo>
                  <a:pt x="4433137" y="579542"/>
                  <a:pt x="5234519" y="1710443"/>
                  <a:pt x="5234519" y="3028517"/>
                </a:cubicBezTo>
                <a:cubicBezTo>
                  <a:pt x="5234519" y="4785949"/>
                  <a:pt x="3809839" y="6210629"/>
                  <a:pt x="2052407" y="6210629"/>
                </a:cubicBezTo>
                <a:cubicBezTo>
                  <a:pt x="1283531" y="6210629"/>
                  <a:pt x="578345" y="5937936"/>
                  <a:pt x="28288" y="5483989"/>
                </a:cubicBezTo>
                <a:lnTo>
                  <a:pt x="0" y="5458279"/>
                </a:lnTo>
                <a:lnTo>
                  <a:pt x="0" y="598754"/>
                </a:lnTo>
                <a:lnTo>
                  <a:pt x="28288" y="573044"/>
                </a:lnTo>
                <a:cubicBezTo>
                  <a:pt x="303317" y="346070"/>
                  <a:pt x="617127" y="164410"/>
                  <a:pt x="958290" y="39494"/>
                </a:cubicBezTo>
                <a:close/>
              </a:path>
            </a:pathLst>
          </a:custGeom>
          <a:noFill/>
          <a:extLst>
            <a:ext uri="{53640926-AAD7-44D8-BBD7-CCE9431645EC}">
              <a14:shadowObscured xmlns:a14="http://schemas.microsoft.com/office/drawing/2010/main"/>
            </a:ext>
          </a:extLst>
        </p:spPr>
      </p:pic>
      <p:pic>
        <p:nvPicPr>
          <p:cNvPr id="47" name="Imagen 46" descr="https://scontent.fhmo2-1.fna.fbcdn.net/v/t1.15752-9/s2048x2048/32207394_10157543281374478_7577333843661684736_n.jpg?_nc_cat=0&amp;oh=75e5fc2c7cc5a387b8084ab01ef2441d&amp;oe=5B58DD5D">
            <a:extLst>
              <a:ext uri="{FF2B5EF4-FFF2-40B4-BE49-F238E27FC236}">
                <a16:creationId xmlns:a16="http://schemas.microsoft.com/office/drawing/2014/main" id="{C240B552-0680-417B-BDB4-FCB025EE3972}"/>
              </a:ext>
            </a:extLst>
          </p:cNvPr>
          <p:cNvPicPr/>
          <p:nvPr/>
        </p:nvPicPr>
        <p:blipFill rotWithShape="1">
          <a:blip r:embed="rId19">
            <a:extLst>
              <a:ext uri="{28A0092B-C50C-407E-A947-70E740481C1C}">
                <a14:useLocalDpi xmlns:a14="http://schemas.microsoft.com/office/drawing/2010/main" val="0"/>
              </a:ext>
            </a:extLst>
          </a:blip>
          <a:srcRect t="14040" b="21235"/>
          <a:stretch/>
        </p:blipFill>
        <p:spPr bwMode="auto">
          <a:xfrm>
            <a:off x="15486848" y="21346267"/>
            <a:ext cx="5403274" cy="3622823"/>
          </a:xfrm>
          <a:prstGeom prst="rect">
            <a:avLst/>
          </a:prstGeom>
          <a:noFill/>
          <a:extLst>
            <a:ext uri="{53640926-AAD7-44D8-BBD7-CCE9431645EC}">
              <a14:shadowObscured xmlns:a14="http://schemas.microsoft.com/office/drawing/2010/main"/>
            </a:ext>
          </a:extLst>
        </p:spPr>
      </p:pic>
      <p:pic>
        <p:nvPicPr>
          <p:cNvPr id="48" name="Imagen 47">
            <a:extLst>
              <a:ext uri="{FF2B5EF4-FFF2-40B4-BE49-F238E27FC236}">
                <a16:creationId xmlns:a16="http://schemas.microsoft.com/office/drawing/2014/main" id="{F7F0C074-CB15-4722-A541-99D9A450889F}"/>
              </a:ext>
            </a:extLst>
          </p:cNvPr>
          <p:cNvPicPr>
            <a:picLocks noChangeAspect="1"/>
          </p:cNvPicPr>
          <p:nvPr/>
        </p:nvPicPr>
        <p:blipFill>
          <a:blip r:embed="rId20"/>
          <a:stretch>
            <a:fillRect/>
          </a:stretch>
        </p:blipFill>
        <p:spPr>
          <a:xfrm>
            <a:off x="8928256" y="25619187"/>
            <a:ext cx="15635406" cy="3253398"/>
          </a:xfrm>
          <a:prstGeom prst="rect">
            <a:avLst/>
          </a:prstGeom>
        </p:spPr>
      </p:pic>
      <p:pic>
        <p:nvPicPr>
          <p:cNvPr id="49" name="Imagen 4">
            <a:extLst>
              <a:ext uri="{FF2B5EF4-FFF2-40B4-BE49-F238E27FC236}">
                <a16:creationId xmlns:a16="http://schemas.microsoft.com/office/drawing/2014/main" id="{6536F71A-4C96-4946-860C-FC74BAF03DE5}"/>
              </a:ext>
            </a:extLst>
          </p:cNvPr>
          <p:cNvPicPr>
            <a:picLocks/>
          </p:cNvPicPr>
          <p:nvPr/>
        </p:nvPicPr>
        <p:blipFill>
          <a:blip r:embed="rId21"/>
          <a:stretch>
            <a:fillRect/>
          </a:stretch>
        </p:blipFill>
        <p:spPr>
          <a:xfrm>
            <a:off x="21570035" y="20215556"/>
            <a:ext cx="9144583" cy="7874812"/>
          </a:xfrm>
          <a:prstGeom prst="rect">
            <a:avLst/>
          </a:prstGeom>
        </p:spPr>
      </p:pic>
      <p:sp>
        <p:nvSpPr>
          <p:cNvPr id="50" name="CuadroTexto 49">
            <a:extLst>
              <a:ext uri="{FF2B5EF4-FFF2-40B4-BE49-F238E27FC236}">
                <a16:creationId xmlns:a16="http://schemas.microsoft.com/office/drawing/2014/main" id="{E9E83126-AF1E-4FCF-AD1A-C5293D4512C3}"/>
              </a:ext>
            </a:extLst>
          </p:cNvPr>
          <p:cNvSpPr txBox="1"/>
          <p:nvPr/>
        </p:nvSpPr>
        <p:spPr>
          <a:xfrm>
            <a:off x="11215758" y="29705507"/>
            <a:ext cx="20240227" cy="6186309"/>
          </a:xfrm>
          <a:prstGeom prst="rect">
            <a:avLst/>
          </a:prstGeom>
          <a:solidFill>
            <a:schemeClr val="bg1"/>
          </a:solidFill>
        </p:spPr>
        <p:txBody>
          <a:bodyPr wrap="square" rtlCol="0">
            <a:spAutoFit/>
          </a:bodyPr>
          <a:lstStyle/>
          <a:p>
            <a:r>
              <a:rPr lang="en-US" sz="3600" b="1" dirty="0" err="1"/>
              <a:t>Conclusiones</a:t>
            </a:r>
            <a:endParaRPr lang="en-US" sz="3600" b="1" dirty="0"/>
          </a:p>
          <a:p>
            <a:endParaRPr lang="es-ES" sz="2400" dirty="0">
              <a:latin typeface="Arial" panose="020B0604020202020204" pitchFamily="34" charset="0"/>
              <a:cs typeface="Arial" panose="020B0604020202020204" pitchFamily="34" charset="0"/>
            </a:endParaRPr>
          </a:p>
          <a:p>
            <a:r>
              <a:rPr lang="es-ES" sz="2400" dirty="0">
                <a:latin typeface="Arial" panose="020B0604020202020204" pitchFamily="34" charset="0"/>
                <a:cs typeface="Arial" panose="020B0604020202020204" pitchFamily="34" charset="0"/>
              </a:rPr>
              <a:t>El objetivo se cumplió puesto que no solo se evaluó la factibilidad, sino que también se analizó desde la práctica porque se fabricó una prótesis con todas las características buscadas. Se eligió a un menor con una amputación transradial distal. El motivo de la elección fue porque cumplía con la edad, con el nivel de amputación, su muñón estaba en excelente estado y la cicatrización ya estaba sana. Se imprimieron los componentes con PLA y ABS y se encontraron ventajas comparativas a favor del PLA, por lo que la prótesis final se imprimió con dicho material. El PLA es más fácil de manipular porque se adhiere muy bien sobre superficies y con él mismo, no se necesita demasiado control de la temperatura, el equipo es mucho más barato puesto que no se necesita nada especializado, no se requiere pegamento adicional y no se deforma al enfriarse. La adaptación se cumplió en tres etapas: 1) elección del diseño mecánico protésico; 2) adaptación del diseño a mediciones antropométricas y 3) adaptación del diseño estético. El análisis de costos de fabricación en relación venta/donación mostró tres escenarios distintos: la fabricación por medio de las impresoras de la Universidad, la compra de una impresora Ultimaker 2+ (con una inversión de poco más de $78mil pesos) y la compra de una impresora </a:t>
            </a:r>
            <a:r>
              <a:rPr lang="es-ES" sz="2400" dirty="0" err="1">
                <a:latin typeface="Arial" panose="020B0604020202020204" pitchFamily="34" charset="0"/>
                <a:cs typeface="Arial" panose="020B0604020202020204" pitchFamily="34" charset="0"/>
              </a:rPr>
              <a:t>Replicator</a:t>
            </a:r>
            <a:r>
              <a:rPr lang="es-ES" sz="2400" dirty="0">
                <a:latin typeface="Arial" panose="020B0604020202020204" pitchFamily="34" charset="0"/>
                <a:cs typeface="Arial" panose="020B0604020202020204" pitchFamily="34" charset="0"/>
              </a:rPr>
              <a:t> Z18 3D </a:t>
            </a:r>
            <a:r>
              <a:rPr lang="es-ES" sz="2400" dirty="0" err="1">
                <a:latin typeface="Arial" panose="020B0604020202020204" pitchFamily="34" charset="0"/>
                <a:cs typeface="Arial" panose="020B0604020202020204" pitchFamily="34" charset="0"/>
              </a:rPr>
              <a:t>printer</a:t>
            </a:r>
            <a:r>
              <a:rPr lang="es-ES" sz="2400" dirty="0">
                <a:latin typeface="Arial" panose="020B0604020202020204" pitchFamily="34" charset="0"/>
                <a:cs typeface="Arial" panose="020B0604020202020204" pitchFamily="34" charset="0"/>
              </a:rPr>
              <a:t> </a:t>
            </a:r>
            <a:r>
              <a:rPr lang="es-ES" sz="2400" dirty="0" err="1">
                <a:latin typeface="Arial" panose="020B0604020202020204" pitchFamily="34" charset="0"/>
                <a:cs typeface="Arial" panose="020B0604020202020204" pitchFamily="34" charset="0"/>
              </a:rPr>
              <a:t>Makerbot</a:t>
            </a:r>
            <a:r>
              <a:rPr lang="es-ES" sz="2400" dirty="0">
                <a:latin typeface="Arial" panose="020B0604020202020204" pitchFamily="34" charset="0"/>
                <a:cs typeface="Arial" panose="020B0604020202020204" pitchFamily="34" charset="0"/>
              </a:rPr>
              <a:t> (con una inversión de poco más de $178mil pesos). El escenario con la prótesis más económica y con mayor ganancia fue el dos (Ultimaker 2+); este escenario permite que por cada tres dispositivos que se vendan con una ganancia del 35% se pueda donar una prótesis a algún niño en situaciones de necesidad económica. Es necesario tomar en cuenta que se necesita hacer inversiones fuertes en un inicio y que al mismo tiempo se necesita un personal preparado que forme parte del equipo de trabajo. Se requiere de un protesista, de un diseñador, de un psicólogo y, sobre todo, de un ingeniero biomédico. </a:t>
            </a:r>
          </a:p>
        </p:txBody>
      </p:sp>
      <p:sp>
        <p:nvSpPr>
          <p:cNvPr id="51" name="CuadroTexto 50">
            <a:extLst>
              <a:ext uri="{FF2B5EF4-FFF2-40B4-BE49-F238E27FC236}">
                <a16:creationId xmlns:a16="http://schemas.microsoft.com/office/drawing/2014/main" id="{F331C6DB-56F4-4E28-BD6A-672CE1C9C675}"/>
              </a:ext>
            </a:extLst>
          </p:cNvPr>
          <p:cNvSpPr txBox="1"/>
          <p:nvPr/>
        </p:nvSpPr>
        <p:spPr>
          <a:xfrm>
            <a:off x="19081417" y="15502560"/>
            <a:ext cx="4508908" cy="646331"/>
          </a:xfrm>
          <a:prstGeom prst="rect">
            <a:avLst/>
          </a:prstGeom>
          <a:noFill/>
          <a:ln>
            <a:noFill/>
          </a:ln>
        </p:spPr>
        <p:txBody>
          <a:bodyPr wrap="square" rtlCol="0">
            <a:spAutoFit/>
          </a:bodyPr>
          <a:lstStyle/>
          <a:p>
            <a:r>
              <a:rPr lang="en-US" dirty="0" err="1">
                <a:latin typeface="Arial" panose="020B0604020202020204" pitchFamily="34" charset="0"/>
                <a:cs typeface="Arial" panose="020B0604020202020204" pitchFamily="34" charset="0"/>
              </a:rPr>
              <a:t>Tabla</a:t>
            </a:r>
            <a:r>
              <a:rPr lang="en-US" dirty="0">
                <a:latin typeface="Arial" panose="020B0604020202020204" pitchFamily="34" charset="0"/>
                <a:cs typeface="Arial" panose="020B0604020202020204" pitchFamily="34" charset="0"/>
              </a:rPr>
              <a:t> 1.- </a:t>
            </a:r>
            <a:r>
              <a:rPr lang="en-US" dirty="0" err="1">
                <a:latin typeface="Arial" panose="020B0604020202020204" pitchFamily="34" charset="0"/>
                <a:cs typeface="Arial" panose="020B0604020202020204" pitchFamily="34" charset="0"/>
              </a:rPr>
              <a:t>Resultados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entrevistas</a:t>
            </a:r>
            <a:endParaRPr lang="en-US" dirty="0">
              <a:latin typeface="Arial" panose="020B0604020202020204" pitchFamily="34" charset="0"/>
              <a:cs typeface="Arial" panose="020B0604020202020204" pitchFamily="34" charset="0"/>
            </a:endParaRPr>
          </a:p>
          <a:p>
            <a:endParaRPr lang="es-ES" dirty="0">
              <a:latin typeface="Arial" panose="020B0604020202020204" pitchFamily="34" charset="0"/>
              <a:cs typeface="Arial" panose="020B0604020202020204" pitchFamily="34" charset="0"/>
            </a:endParaRPr>
          </a:p>
        </p:txBody>
      </p:sp>
      <p:sp>
        <p:nvSpPr>
          <p:cNvPr id="53" name="CuadroTexto 52">
            <a:extLst>
              <a:ext uri="{FF2B5EF4-FFF2-40B4-BE49-F238E27FC236}">
                <a16:creationId xmlns:a16="http://schemas.microsoft.com/office/drawing/2014/main" id="{2C5B4EBB-D26D-4457-956C-6F45DBE0A51A}"/>
              </a:ext>
            </a:extLst>
          </p:cNvPr>
          <p:cNvSpPr txBox="1"/>
          <p:nvPr/>
        </p:nvSpPr>
        <p:spPr>
          <a:xfrm>
            <a:off x="11614575" y="18195854"/>
            <a:ext cx="2470656" cy="369332"/>
          </a:xfrm>
          <a:prstGeom prst="rect">
            <a:avLst/>
          </a:prstGeom>
          <a:noFill/>
          <a:ln>
            <a:noFill/>
          </a:ln>
        </p:spPr>
        <p:txBody>
          <a:bodyPr wrap="square" rtlCol="0">
            <a:spAutoFit/>
          </a:bodyPr>
          <a:lstStyle/>
          <a:p>
            <a:r>
              <a:rPr lang="en-US" dirty="0">
                <a:latin typeface="Arial" panose="020B0604020202020204" pitchFamily="34" charset="0"/>
                <a:cs typeface="Arial" panose="020B0604020202020204" pitchFamily="34" charset="0"/>
              </a:rPr>
              <a:t>Fig 1. Socket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.STL</a:t>
            </a:r>
            <a:endParaRPr lang="es-ES" i="1" dirty="0">
              <a:latin typeface="Arial" panose="020B0604020202020204" pitchFamily="34" charset="0"/>
              <a:cs typeface="Arial" panose="020B0604020202020204" pitchFamily="34" charset="0"/>
            </a:endParaRPr>
          </a:p>
        </p:txBody>
      </p:sp>
      <p:sp>
        <p:nvSpPr>
          <p:cNvPr id="54" name="CuadroTexto 53">
            <a:extLst>
              <a:ext uri="{FF2B5EF4-FFF2-40B4-BE49-F238E27FC236}">
                <a16:creationId xmlns:a16="http://schemas.microsoft.com/office/drawing/2014/main" id="{F50814C6-C028-4FFB-B3C3-CE3F4ABF6103}"/>
              </a:ext>
            </a:extLst>
          </p:cNvPr>
          <p:cNvSpPr txBox="1"/>
          <p:nvPr/>
        </p:nvSpPr>
        <p:spPr>
          <a:xfrm>
            <a:off x="14666533" y="18201818"/>
            <a:ext cx="2470656" cy="369332"/>
          </a:xfrm>
          <a:prstGeom prst="rect">
            <a:avLst/>
          </a:prstGeom>
          <a:noFill/>
          <a:ln>
            <a:noFill/>
          </a:ln>
        </p:spPr>
        <p:txBody>
          <a:bodyPr wrap="square" rtlCol="0">
            <a:spAutoFit/>
          </a:bodyPr>
          <a:lstStyle/>
          <a:p>
            <a:r>
              <a:rPr lang="en-US" dirty="0">
                <a:latin typeface="Arial" panose="020B0604020202020204" pitchFamily="34" charset="0"/>
                <a:cs typeface="Arial" panose="020B0604020202020204" pitchFamily="34" charset="0"/>
              </a:rPr>
              <a:t>Fig 2. Palma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.STL</a:t>
            </a:r>
            <a:endParaRPr lang="es-ES" i="1" dirty="0">
              <a:latin typeface="Arial" panose="020B0604020202020204" pitchFamily="34" charset="0"/>
              <a:cs typeface="Arial" panose="020B0604020202020204" pitchFamily="34" charset="0"/>
            </a:endParaRPr>
          </a:p>
        </p:txBody>
      </p:sp>
      <p:sp>
        <p:nvSpPr>
          <p:cNvPr id="55" name="CuadroTexto 54">
            <a:extLst>
              <a:ext uri="{FF2B5EF4-FFF2-40B4-BE49-F238E27FC236}">
                <a16:creationId xmlns:a16="http://schemas.microsoft.com/office/drawing/2014/main" id="{EF628E9C-EB45-478B-84E2-2E3C1E0293E2}"/>
              </a:ext>
            </a:extLst>
          </p:cNvPr>
          <p:cNvSpPr txBox="1"/>
          <p:nvPr/>
        </p:nvSpPr>
        <p:spPr>
          <a:xfrm>
            <a:off x="11620383" y="20836554"/>
            <a:ext cx="2470656" cy="369332"/>
          </a:xfrm>
          <a:prstGeom prst="rect">
            <a:avLst/>
          </a:prstGeom>
          <a:noFill/>
          <a:ln>
            <a:noFill/>
          </a:ln>
        </p:spPr>
        <p:txBody>
          <a:bodyPr wrap="square" rtlCol="0">
            <a:spAutoFit/>
          </a:bodyPr>
          <a:lstStyle/>
          <a:p>
            <a:r>
              <a:rPr lang="en-US" dirty="0">
                <a:latin typeface="Arial" panose="020B0604020202020204" pitchFamily="34" charset="0"/>
                <a:cs typeface="Arial" panose="020B0604020202020204" pitchFamily="34" charset="0"/>
              </a:rPr>
              <a:t>Fig 3. </a:t>
            </a:r>
            <a:r>
              <a:rPr lang="en-US" dirty="0" err="1">
                <a:latin typeface="Arial" panose="020B0604020202020204" pitchFamily="34" charset="0"/>
                <a:cs typeface="Arial" panose="020B0604020202020204" pitchFamily="34" charset="0"/>
              </a:rPr>
              <a:t>Dedos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.STL</a:t>
            </a:r>
            <a:endParaRPr lang="es-ES" i="1"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B665582E-FE49-4513-BE8D-63AFBCE6FFA1}"/>
              </a:ext>
            </a:extLst>
          </p:cNvPr>
          <p:cNvSpPr txBox="1"/>
          <p:nvPr/>
        </p:nvSpPr>
        <p:spPr>
          <a:xfrm>
            <a:off x="14589531" y="20842777"/>
            <a:ext cx="2724049" cy="369332"/>
          </a:xfrm>
          <a:prstGeom prst="rect">
            <a:avLst/>
          </a:prstGeom>
          <a:noFill/>
          <a:ln>
            <a:noFill/>
          </a:ln>
        </p:spPr>
        <p:txBody>
          <a:bodyPr wrap="square" rtlCol="0">
            <a:spAutoFit/>
          </a:bodyPr>
          <a:lstStyle/>
          <a:p>
            <a:r>
              <a:rPr lang="en-US" dirty="0">
                <a:latin typeface="Arial" panose="020B0604020202020204" pitchFamily="34" charset="0"/>
                <a:cs typeface="Arial" panose="020B0604020202020204" pitchFamily="34" charset="0"/>
              </a:rPr>
              <a:t>Fig 4. </a:t>
            </a:r>
            <a:r>
              <a:rPr lang="en-US" dirty="0" err="1">
                <a:latin typeface="Arial" panose="020B0604020202020204" pitchFamily="34" charset="0"/>
                <a:cs typeface="Arial" panose="020B0604020202020204" pitchFamily="34" charset="0"/>
              </a:rPr>
              <a:t>Antebrazoen</a:t>
            </a:r>
            <a:r>
              <a:rPr lang="en-US" dirty="0">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.STL</a:t>
            </a:r>
            <a:endParaRPr lang="es-ES" i="1"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324E1A70-ADCB-40E1-8758-2BB7B8BD516F}"/>
              </a:ext>
            </a:extLst>
          </p:cNvPr>
          <p:cNvSpPr txBox="1"/>
          <p:nvPr/>
        </p:nvSpPr>
        <p:spPr>
          <a:xfrm>
            <a:off x="18132784" y="20109704"/>
            <a:ext cx="2470656" cy="369332"/>
          </a:xfrm>
          <a:prstGeom prst="rect">
            <a:avLst/>
          </a:prstGeom>
          <a:noFill/>
          <a:ln>
            <a:noFill/>
          </a:ln>
        </p:spPr>
        <p:txBody>
          <a:bodyPr wrap="square" rtlCol="0">
            <a:spAutoFit/>
          </a:bodyPr>
          <a:lstStyle/>
          <a:p>
            <a:r>
              <a:rPr lang="en-US" dirty="0">
                <a:latin typeface="Arial" panose="020B0604020202020204" pitchFamily="34" charset="0"/>
                <a:cs typeface="Arial" panose="020B0604020202020204" pitchFamily="34" charset="0"/>
              </a:rPr>
              <a:t>Fig 5. </a:t>
            </a:r>
            <a:r>
              <a:rPr lang="en-US" dirty="0" err="1">
                <a:latin typeface="Arial" panose="020B0604020202020204" pitchFamily="34" charset="0"/>
                <a:cs typeface="Arial" panose="020B0604020202020204" pitchFamily="34" charset="0"/>
              </a:rPr>
              <a:t>Ensamble</a:t>
            </a:r>
            <a:endParaRPr lang="es-ES" i="1" dirty="0">
              <a:latin typeface="Arial" panose="020B0604020202020204" pitchFamily="34" charset="0"/>
              <a:cs typeface="Arial" panose="020B0604020202020204" pitchFamily="34" charset="0"/>
            </a:endParaRPr>
          </a:p>
        </p:txBody>
      </p:sp>
      <p:sp>
        <p:nvSpPr>
          <p:cNvPr id="58" name="CuadroTexto 57">
            <a:extLst>
              <a:ext uri="{FF2B5EF4-FFF2-40B4-BE49-F238E27FC236}">
                <a16:creationId xmlns:a16="http://schemas.microsoft.com/office/drawing/2014/main" id="{C249C0B0-A280-4B9A-9C66-4F76278270FA}"/>
              </a:ext>
            </a:extLst>
          </p:cNvPr>
          <p:cNvSpPr txBox="1"/>
          <p:nvPr/>
        </p:nvSpPr>
        <p:spPr>
          <a:xfrm>
            <a:off x="21172967" y="19216938"/>
            <a:ext cx="3349164" cy="646331"/>
          </a:xfrm>
          <a:prstGeom prst="rect">
            <a:avLst/>
          </a:prstGeom>
          <a:noFill/>
          <a:ln>
            <a:noFill/>
          </a:ln>
        </p:spPr>
        <p:txBody>
          <a:bodyPr wrap="square" rtlCol="0">
            <a:spAutoFit/>
          </a:bodyPr>
          <a:lstStyle/>
          <a:p>
            <a:pPr algn="ctr"/>
            <a:r>
              <a:rPr lang="en-US" dirty="0">
                <a:latin typeface="Arial" panose="020B0604020202020204" pitchFamily="34" charset="0"/>
                <a:cs typeface="Arial" panose="020B0604020202020204" pitchFamily="34" charset="0"/>
              </a:rPr>
              <a:t>Fig 6. </a:t>
            </a:r>
            <a:r>
              <a:rPr lang="en-US" dirty="0" err="1">
                <a:latin typeface="Arial" panose="020B0604020202020204" pitchFamily="34" charset="0"/>
                <a:cs typeface="Arial" panose="020B0604020202020204" pitchFamily="34" charset="0"/>
              </a:rPr>
              <a:t>Termoformado</a:t>
            </a:r>
            <a:r>
              <a:rPr lang="en-US" dirty="0">
                <a:latin typeface="Arial" panose="020B0604020202020204" pitchFamily="34" charset="0"/>
                <a:cs typeface="Arial" panose="020B0604020202020204" pitchFamily="34" charset="0"/>
              </a:rPr>
              <a:t>-</a:t>
            </a:r>
          </a:p>
          <a:p>
            <a:pPr algn="ctr"/>
            <a:r>
              <a:rPr lang="en-US" dirty="0" err="1">
                <a:latin typeface="Arial" panose="020B0604020202020204" pitchFamily="34" charset="0"/>
                <a:cs typeface="Arial" panose="020B0604020202020204" pitchFamily="34" charset="0"/>
              </a:rPr>
              <a:t>Impresión</a:t>
            </a:r>
            <a:endParaRPr lang="es-ES" i="1" dirty="0">
              <a:latin typeface="Arial" panose="020B0604020202020204" pitchFamily="34" charset="0"/>
              <a:cs typeface="Arial" panose="020B0604020202020204" pitchFamily="34" charset="0"/>
            </a:endParaRPr>
          </a:p>
        </p:txBody>
      </p:sp>
      <p:sp>
        <p:nvSpPr>
          <p:cNvPr id="59" name="CuadroTexto 58">
            <a:extLst>
              <a:ext uri="{FF2B5EF4-FFF2-40B4-BE49-F238E27FC236}">
                <a16:creationId xmlns:a16="http://schemas.microsoft.com/office/drawing/2014/main" id="{7D32B170-A5A6-4B35-A17D-C3CB496AC2AC}"/>
              </a:ext>
            </a:extLst>
          </p:cNvPr>
          <p:cNvSpPr txBox="1"/>
          <p:nvPr/>
        </p:nvSpPr>
        <p:spPr>
          <a:xfrm>
            <a:off x="26428028" y="19294954"/>
            <a:ext cx="3349164" cy="646331"/>
          </a:xfrm>
          <a:prstGeom prst="rect">
            <a:avLst/>
          </a:prstGeom>
          <a:noFill/>
          <a:ln>
            <a:noFill/>
          </a:ln>
        </p:spPr>
        <p:txBody>
          <a:bodyPr wrap="square" rtlCol="0">
            <a:spAutoFit/>
          </a:bodyPr>
          <a:lstStyle/>
          <a:p>
            <a:pPr algn="ctr"/>
            <a:r>
              <a:rPr lang="en-US" dirty="0">
                <a:latin typeface="Arial" panose="020B0604020202020204" pitchFamily="34" charset="0"/>
                <a:cs typeface="Arial" panose="020B0604020202020204" pitchFamily="34" charset="0"/>
              </a:rPr>
              <a:t>Fig 7. </a:t>
            </a:r>
            <a:r>
              <a:rPr lang="en-US" dirty="0" err="1">
                <a:latin typeface="Arial" panose="020B0604020202020204" pitchFamily="34" charset="0"/>
                <a:cs typeface="Arial" panose="020B0604020202020204" pitchFamily="34" charset="0"/>
              </a:rPr>
              <a:t>Diseño</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personaje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palma</a:t>
            </a:r>
            <a:endParaRPr lang="es-ES" i="1"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35CE0FBB-5468-41E3-BDE8-A438AD92F8C6}"/>
              </a:ext>
            </a:extLst>
          </p:cNvPr>
          <p:cNvSpPr txBox="1"/>
          <p:nvPr/>
        </p:nvSpPr>
        <p:spPr>
          <a:xfrm>
            <a:off x="11987109" y="25060566"/>
            <a:ext cx="2470656" cy="369332"/>
          </a:xfrm>
          <a:prstGeom prst="rect">
            <a:avLst/>
          </a:prstGeom>
          <a:noFill/>
          <a:ln>
            <a:noFill/>
          </a:ln>
        </p:spPr>
        <p:txBody>
          <a:bodyPr wrap="square" rtlCol="0">
            <a:spAutoFit/>
          </a:bodyPr>
          <a:lstStyle/>
          <a:p>
            <a:r>
              <a:rPr lang="en-US" dirty="0">
                <a:latin typeface="Arial" panose="020B0604020202020204" pitchFamily="34" charset="0"/>
                <a:cs typeface="Arial" panose="020B0604020202020204" pitchFamily="34" charset="0"/>
              </a:rPr>
              <a:t>Fig 8. </a:t>
            </a:r>
            <a:r>
              <a:rPr lang="en-US" dirty="0" err="1">
                <a:latin typeface="Arial" panose="020B0604020202020204" pitchFamily="34" charset="0"/>
                <a:cs typeface="Arial" panose="020B0604020202020204" pitchFamily="34" charset="0"/>
              </a:rPr>
              <a:t>Molde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negativo</a:t>
            </a:r>
            <a:endParaRPr lang="es-ES" i="1" dirty="0">
              <a:latin typeface="Arial" panose="020B0604020202020204" pitchFamily="34" charset="0"/>
              <a:cs typeface="Arial" panose="020B0604020202020204" pitchFamily="34" charset="0"/>
            </a:endParaRPr>
          </a:p>
        </p:txBody>
      </p:sp>
      <p:sp>
        <p:nvSpPr>
          <p:cNvPr id="61" name="CuadroTexto 60">
            <a:extLst>
              <a:ext uri="{FF2B5EF4-FFF2-40B4-BE49-F238E27FC236}">
                <a16:creationId xmlns:a16="http://schemas.microsoft.com/office/drawing/2014/main" id="{7FAC2AD8-A2CE-42D4-BCA1-A8764749FD09}"/>
              </a:ext>
            </a:extLst>
          </p:cNvPr>
          <p:cNvSpPr txBox="1"/>
          <p:nvPr/>
        </p:nvSpPr>
        <p:spPr>
          <a:xfrm>
            <a:off x="16809571" y="25069547"/>
            <a:ext cx="2470656" cy="369332"/>
          </a:xfrm>
          <a:prstGeom prst="rect">
            <a:avLst/>
          </a:prstGeom>
          <a:noFill/>
          <a:ln>
            <a:noFill/>
          </a:ln>
        </p:spPr>
        <p:txBody>
          <a:bodyPr wrap="square" rtlCol="0">
            <a:spAutoFit/>
          </a:bodyPr>
          <a:lstStyle/>
          <a:p>
            <a:r>
              <a:rPr lang="en-US" dirty="0">
                <a:latin typeface="Arial" panose="020B0604020202020204" pitchFamily="34" charset="0"/>
                <a:cs typeface="Arial" panose="020B0604020202020204" pitchFamily="34" charset="0"/>
              </a:rPr>
              <a:t>Fig 9. </a:t>
            </a:r>
            <a:r>
              <a:rPr lang="en-US" dirty="0" err="1">
                <a:latin typeface="Arial" panose="020B0604020202020204" pitchFamily="34" charset="0"/>
                <a:cs typeface="Arial" panose="020B0604020202020204" pitchFamily="34" charset="0"/>
              </a:rPr>
              <a:t>Caja</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entrega</a:t>
            </a:r>
            <a:endParaRPr lang="es-ES" i="1" dirty="0">
              <a:latin typeface="Arial" panose="020B0604020202020204" pitchFamily="34" charset="0"/>
              <a:cs typeface="Arial" panose="020B0604020202020204" pitchFamily="34" charset="0"/>
            </a:endParaRPr>
          </a:p>
        </p:txBody>
      </p:sp>
      <p:sp>
        <p:nvSpPr>
          <p:cNvPr id="62" name="CuadroTexto 61">
            <a:extLst>
              <a:ext uri="{FF2B5EF4-FFF2-40B4-BE49-F238E27FC236}">
                <a16:creationId xmlns:a16="http://schemas.microsoft.com/office/drawing/2014/main" id="{0E657F72-43B9-4540-BC38-1C37E5FCFBC0}"/>
              </a:ext>
            </a:extLst>
          </p:cNvPr>
          <p:cNvSpPr txBox="1"/>
          <p:nvPr/>
        </p:nvSpPr>
        <p:spPr>
          <a:xfrm>
            <a:off x="13978992" y="28406314"/>
            <a:ext cx="6316393" cy="369332"/>
          </a:xfrm>
          <a:prstGeom prst="rect">
            <a:avLst/>
          </a:prstGeom>
          <a:noFill/>
          <a:ln>
            <a:noFill/>
          </a:ln>
        </p:spPr>
        <p:txBody>
          <a:bodyPr wrap="square" rtlCol="0">
            <a:spAutoFit/>
          </a:bodyPr>
          <a:lstStyle/>
          <a:p>
            <a:r>
              <a:rPr lang="en-US" dirty="0" err="1">
                <a:latin typeface="Arial" panose="020B0604020202020204" pitchFamily="34" charset="0"/>
                <a:cs typeface="Arial" panose="020B0604020202020204" pitchFamily="34" charset="0"/>
              </a:rPr>
              <a:t>Tabla</a:t>
            </a:r>
            <a:r>
              <a:rPr lang="en-US" dirty="0">
                <a:latin typeface="Arial" panose="020B0604020202020204" pitchFamily="34" charset="0"/>
                <a:cs typeface="Arial" panose="020B0604020202020204" pitchFamily="34" charset="0"/>
              </a:rPr>
              <a:t> 2. </a:t>
            </a:r>
            <a:r>
              <a:rPr lang="en-US" dirty="0" err="1">
                <a:latin typeface="Arial" panose="020B0604020202020204" pitchFamily="34" charset="0"/>
                <a:cs typeface="Arial" panose="020B0604020202020204" pitchFamily="34" charset="0"/>
              </a:rPr>
              <a:t>Restultados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pruebas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carga</a:t>
            </a:r>
            <a:r>
              <a:rPr lang="en-US" dirty="0">
                <a:latin typeface="Arial" panose="020B0604020202020204" pitchFamily="34" charset="0"/>
                <a:cs typeface="Arial" panose="020B0604020202020204" pitchFamily="34" charset="0"/>
              </a:rPr>
              <a:t> y </a:t>
            </a:r>
            <a:r>
              <a:rPr lang="en-US" dirty="0" err="1">
                <a:latin typeface="Arial" panose="020B0604020202020204" pitchFamily="34" charset="0"/>
                <a:cs typeface="Arial" panose="020B0604020202020204" pitchFamily="34" charset="0"/>
              </a:rPr>
              <a:t>agarre</a:t>
            </a:r>
            <a:endParaRPr lang="es-ES" i="1" dirty="0">
              <a:latin typeface="Arial" panose="020B0604020202020204" pitchFamily="34" charset="0"/>
              <a:cs typeface="Arial" panose="020B0604020202020204" pitchFamily="34" charset="0"/>
            </a:endParaRPr>
          </a:p>
        </p:txBody>
      </p:sp>
      <p:sp>
        <p:nvSpPr>
          <p:cNvPr id="63" name="CuadroTexto 62">
            <a:extLst>
              <a:ext uri="{FF2B5EF4-FFF2-40B4-BE49-F238E27FC236}">
                <a16:creationId xmlns:a16="http://schemas.microsoft.com/office/drawing/2014/main" id="{6161A794-AC6D-438E-825C-A471CADDB0CF}"/>
              </a:ext>
            </a:extLst>
          </p:cNvPr>
          <p:cNvSpPr txBox="1"/>
          <p:nvPr/>
        </p:nvSpPr>
        <p:spPr>
          <a:xfrm>
            <a:off x="25139592" y="28266186"/>
            <a:ext cx="6316393" cy="369332"/>
          </a:xfrm>
          <a:prstGeom prst="rect">
            <a:avLst/>
          </a:prstGeom>
          <a:noFill/>
          <a:ln>
            <a:noFill/>
          </a:ln>
        </p:spPr>
        <p:txBody>
          <a:bodyPr wrap="square" rtlCol="0">
            <a:spAutoFit/>
          </a:bodyPr>
          <a:lstStyle/>
          <a:p>
            <a:r>
              <a:rPr lang="en-US" dirty="0" err="1">
                <a:latin typeface="Arial" panose="020B0604020202020204" pitchFamily="34" charset="0"/>
                <a:cs typeface="Arial" panose="020B0604020202020204" pitchFamily="34" charset="0"/>
              </a:rPr>
              <a:t>Tabla</a:t>
            </a:r>
            <a:r>
              <a:rPr lang="en-US" dirty="0">
                <a:latin typeface="Arial" panose="020B0604020202020204" pitchFamily="34" charset="0"/>
                <a:cs typeface="Arial" panose="020B0604020202020204" pitchFamily="34" charset="0"/>
              </a:rPr>
              <a:t> 3. </a:t>
            </a:r>
            <a:r>
              <a:rPr lang="en-US" dirty="0" err="1">
                <a:latin typeface="Arial" panose="020B0604020202020204" pitchFamily="34" charset="0"/>
                <a:cs typeface="Arial" panose="020B0604020202020204" pitchFamily="34" charset="0"/>
              </a:rPr>
              <a:t>Análisis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costos</a:t>
            </a:r>
            <a:endParaRPr lang="es-ES"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907739"/>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127</TotalTime>
  <Words>1156</Words>
  <Application>Microsoft Office PowerPoint</Application>
  <PresentationFormat>Personalizado</PresentationFormat>
  <Paragraphs>48</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Dailynne Moriel</dc:creator>
  <cp:lastModifiedBy>Dailynne Moriel</cp:lastModifiedBy>
  <cp:revision>14</cp:revision>
  <dcterms:created xsi:type="dcterms:W3CDTF">2018-05-16T05:26:38Z</dcterms:created>
  <dcterms:modified xsi:type="dcterms:W3CDTF">2018-05-19T04:58:28Z</dcterms:modified>
</cp:coreProperties>
</file>